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309" r:id="rId3"/>
    <p:sldId id="293" r:id="rId4"/>
    <p:sldId id="294" r:id="rId5"/>
    <p:sldId id="273" r:id="rId6"/>
    <p:sldId id="264" r:id="rId7"/>
    <p:sldId id="266" r:id="rId8"/>
    <p:sldId id="267" r:id="rId9"/>
    <p:sldId id="268" r:id="rId10"/>
    <p:sldId id="270" r:id="rId11"/>
    <p:sldId id="271" r:id="rId12"/>
    <p:sldId id="283" r:id="rId13"/>
    <p:sldId id="274" r:id="rId14"/>
    <p:sldId id="258" r:id="rId15"/>
    <p:sldId id="280" r:id="rId16"/>
    <p:sldId id="308" r:id="rId17"/>
    <p:sldId id="296" r:id="rId18"/>
    <p:sldId id="275" r:id="rId19"/>
    <p:sldId id="276" r:id="rId20"/>
    <p:sldId id="277" r:id="rId21"/>
    <p:sldId id="278" r:id="rId22"/>
    <p:sldId id="284" r:id="rId23"/>
    <p:sldId id="285" r:id="rId24"/>
    <p:sldId id="287" r:id="rId25"/>
    <p:sldId id="288" r:id="rId26"/>
    <p:sldId id="291" r:id="rId27"/>
    <p:sldId id="297" r:id="rId28"/>
    <p:sldId id="298" r:id="rId29"/>
    <p:sldId id="299" r:id="rId30"/>
    <p:sldId id="300" r:id="rId31"/>
    <p:sldId id="301" r:id="rId32"/>
    <p:sldId id="302" r:id="rId33"/>
    <p:sldId id="304" r:id="rId34"/>
    <p:sldId id="305" r:id="rId35"/>
    <p:sldId id="306" r:id="rId36"/>
    <p:sldId id="307" r:id="rId37"/>
    <p:sldId id="303" r:id="rId38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00"/>
    <a:srgbClr val="CCFF99"/>
    <a:srgbClr val="99CC00"/>
    <a:srgbClr val="99FF33"/>
    <a:srgbClr val="FFCCCC"/>
    <a:srgbClr val="6699F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714" autoAdjust="0"/>
  </p:normalViewPr>
  <p:slideViewPr>
    <p:cSldViewPr>
      <p:cViewPr varScale="1">
        <p:scale>
          <a:sx n="60" d="100"/>
          <a:sy n="60" d="100"/>
        </p:scale>
        <p:origin x="-7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CDAB61-BC06-4D97-8090-34311F4B7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89462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0863"/>
            <a:ext cx="54864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013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67A3FA-EFD0-424D-813A-DC9C106E0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02160E-AF6B-4B97-9F78-6842F4D105B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20A2EA-100D-4FD8-ACF8-83B091E8E435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B74045-6CFE-4D58-A929-7100EB69CC17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DCB878-14D1-43F2-A7BA-0FA766913683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86653E-485D-4971-B56F-A6AE3FD75809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FF3B3E-645A-4ACC-BFC8-7F6268062B03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09249-604F-425D-B800-BFA2E6CB01E9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29C362-B07E-4920-92E8-6CF3905889C4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C97F4-381D-4140-AA30-156FFC056772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139E46-3E51-4169-BBAA-4AD13B73DF34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82EB2D-71ED-4A09-93EB-78B8BED285B9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1504CC-E125-4298-A83E-5BF3B6907B5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CAC470-84F0-4F13-91E3-9BE5D6DEC412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81F548-480C-4932-A3AD-F31A9A5DB7A4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47634C-F931-4A25-A53E-1F73A3590B59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A4DC7A-7A43-4AAF-8EE1-2BBB15E5FC22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F6E6D5-6A44-41DA-A046-8500A9CEAE0E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50B44D-9CE5-4DC4-9BA5-C8878F37ACD3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E8991-DEAD-4276-9BDF-36711C0E694D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DFFA12-BD4B-4A17-8639-A7D440717BAE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79B90E-5C7F-4DE5-BB56-00B866B73C26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18BEFD-40A6-4B82-A3F3-3C7144B79D80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0D6EC8-45ED-4EA1-9A2D-078D66BB5BD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FBD528-4637-4586-9E5A-146999D4A8A4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FF1D50-FC55-42B2-B8DA-38C1090D719A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6206DF-3F50-4646-95A2-312724EA4DF8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8F9F64-ADD6-43F8-9ECE-F0AB5B0C2D93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b="1" smtClean="0"/>
              <a:t>Answers: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Epididymis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Progesterone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Parturition</a:t>
            </a:r>
          </a:p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1BF4D8-AA3A-46DF-B45E-30C137D07C3C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b="1" smtClean="0"/>
              <a:t>Answers:</a:t>
            </a:r>
          </a:p>
          <a:p>
            <a:pPr marL="228600" indent="-228600" eaLnBrk="1" hangingPunct="1">
              <a:buFontTx/>
              <a:buAutoNum type="arabicPeriod" startAt="4"/>
            </a:pPr>
            <a:r>
              <a:rPr lang="en-US" smtClean="0"/>
              <a:t>Mare</a:t>
            </a:r>
          </a:p>
          <a:p>
            <a:pPr marL="228600" indent="-228600" eaLnBrk="1" hangingPunct="1">
              <a:buFontTx/>
              <a:buAutoNum type="arabicPeriod" startAt="4"/>
            </a:pPr>
            <a:r>
              <a:rPr lang="en-US" smtClean="0"/>
              <a:t>Pituitary gland</a:t>
            </a:r>
          </a:p>
          <a:p>
            <a:pPr marL="228600" indent="-228600" eaLnBrk="1" hangingPunct="1">
              <a:buFontTx/>
              <a:buAutoNum type="arabicPeriod" startAt="4"/>
            </a:pPr>
            <a:r>
              <a:rPr lang="en-US" smtClean="0"/>
              <a:t>testosterone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CF97AF-AA93-457C-8FEA-BC0D27F51BA1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b="1" smtClean="0"/>
              <a:t>Answers:</a:t>
            </a:r>
          </a:p>
          <a:p>
            <a:pPr marL="228600" indent="-228600" eaLnBrk="1" hangingPunct="1">
              <a:buFontTx/>
              <a:buAutoNum type="arabicPeriod" startAt="7"/>
            </a:pPr>
            <a:r>
              <a:rPr lang="en-US" smtClean="0"/>
              <a:t>Protects and supports the testes; protects sperm; regulates temperature</a:t>
            </a:r>
          </a:p>
          <a:p>
            <a:pPr marL="228600" indent="-228600" eaLnBrk="1" hangingPunct="1">
              <a:buFontTx/>
              <a:buAutoNum type="arabicPeriod" startAt="7"/>
            </a:pPr>
            <a:r>
              <a:rPr lang="en-US" smtClean="0"/>
              <a:t>95–98 percent</a:t>
            </a:r>
          </a:p>
          <a:p>
            <a:pPr marL="228600" indent="-228600" eaLnBrk="1" hangingPunct="1">
              <a:buFontTx/>
              <a:buAutoNum type="arabicPeriod" startAt="7"/>
            </a:pPr>
            <a:r>
              <a:rPr lang="en-US" smtClean="0"/>
              <a:t>Oviduct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89E7A0-1AA0-48FD-8B50-3B4AF70436B0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b="1" smtClean="0"/>
              <a:t>Answers:</a:t>
            </a:r>
          </a:p>
          <a:p>
            <a:pPr marL="228600" indent="-228600" eaLnBrk="1" hangingPunct="1">
              <a:buFontTx/>
              <a:buAutoNum type="arabicPeriod" startAt="10"/>
            </a:pPr>
            <a:r>
              <a:rPr lang="en-US" smtClean="0"/>
              <a:t>Vagina</a:t>
            </a:r>
          </a:p>
          <a:p>
            <a:pPr marL="228600" indent="-228600" eaLnBrk="1" hangingPunct="1">
              <a:buFontTx/>
              <a:buAutoNum type="arabicPeriod" startAt="10"/>
            </a:pPr>
            <a:r>
              <a:rPr lang="en-US" smtClean="0"/>
              <a:t>Follicular phase and Luteal phase</a:t>
            </a:r>
          </a:p>
          <a:p>
            <a:pPr marL="228600" indent="-228600" eaLnBrk="1" hangingPunct="1">
              <a:buFontTx/>
              <a:buAutoNum type="arabicPeriod" startAt="10"/>
            </a:pPr>
            <a:r>
              <a:rPr lang="en-US" smtClean="0"/>
              <a:t>Long-day breeders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06D98-3871-493F-9968-AB5CDC0C7F73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1443F5-0C06-4794-A3BC-080846BE4AF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2E3127-F85E-4644-9A08-E98904FDF48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A75CA3-8077-422E-8613-8688409DEEB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C7403-A804-446C-8C17-B657BC2DB5E0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38F881-BB81-4F8C-BAF0-B7D00B9DDF6C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803561-7DC4-4F86-A180-597883D4285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B333D-E759-4459-9CF9-B466AA914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2D4B5-4284-4BE5-BEAD-4CCF44CAB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5DA0B-4163-42A0-BC35-067BBE672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A93AF-DE41-47F5-8373-F027D5927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762E7-6DD6-407B-A904-2B289C8A9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A7552-112A-4369-9D85-7F20CD72D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06D3F-E440-43B5-9082-2FA12DDD5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90C16-83B9-4330-AC42-5A863A192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A150A-7917-44A3-994F-F9B1B6462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5D6F-987F-470B-AE12-556648203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28CD0-64B8-49CB-88C6-D71DA9560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735BD-E320-4EEF-AF60-BE71951CC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17526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B2765E5-D300-4B83-BD71-5DE29AB8D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9" descr="NEW_CEV Logo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40738" y="6621463"/>
            <a:ext cx="703262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4A0692-EAE9-4483-AED3-86912E59B7C1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2051" name="Picture 6" descr="D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971800" cy="6872288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505200" y="2057400"/>
            <a:ext cx="5486400" cy="2743200"/>
            <a:chOff x="2352" y="864"/>
            <a:chExt cx="2106" cy="1056"/>
          </a:xfrm>
        </p:grpSpPr>
        <p:sp>
          <p:nvSpPr>
            <p:cNvPr id="2054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370" y="864"/>
              <a:ext cx="2058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2857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99FF"/>
                  </a:solidFill>
                  <a:effectLst>
                    <a:outerShdw dist="107763" dir="13500000" algn="ctr" rotWithShape="0">
                      <a:srgbClr val="000066"/>
                    </a:outerShdw>
                  </a:effectLst>
                  <a:latin typeface="Arial Black"/>
                </a:rPr>
                <a:t>Basic Animal</a:t>
              </a:r>
            </a:p>
          </p:txBody>
        </p:sp>
        <p:sp>
          <p:nvSpPr>
            <p:cNvPr id="2055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352" y="1392"/>
              <a:ext cx="2106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2857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99FF"/>
                  </a:solidFill>
                  <a:effectLst>
                    <a:outerShdw dist="107763" dir="13500000" algn="ctr" rotWithShape="0">
                      <a:srgbClr val="000066"/>
                    </a:outerShdw>
                  </a:effectLst>
                  <a:latin typeface="Arial Black"/>
                </a:rPr>
                <a:t>Reproduction</a:t>
              </a:r>
            </a:p>
          </p:txBody>
        </p:sp>
      </p:grp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4876800" y="4724400"/>
            <a:ext cx="403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9BD668-3596-4FBC-A606-59047DF06D7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508" name="Oval 28"/>
          <p:cNvSpPr>
            <a:spLocks noChangeArrowheads="1"/>
          </p:cNvSpPr>
          <p:nvPr/>
        </p:nvSpPr>
        <p:spPr bwMode="auto">
          <a:xfrm>
            <a:off x="4343400" y="4419600"/>
            <a:ext cx="4800600" cy="1066800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Oval 27"/>
          <p:cNvSpPr>
            <a:spLocks noChangeArrowheads="1"/>
          </p:cNvSpPr>
          <p:nvPr/>
        </p:nvSpPr>
        <p:spPr bwMode="auto">
          <a:xfrm>
            <a:off x="6096000" y="5791200"/>
            <a:ext cx="2743200" cy="762000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Text Box 2"/>
          <p:cNvSpPr txBox="1">
            <a:spLocks noChangeArrowheads="1"/>
          </p:cNvSpPr>
          <p:nvPr/>
        </p:nvSpPr>
        <p:spPr bwMode="auto">
          <a:xfrm>
            <a:off x="457200" y="2362200"/>
            <a:ext cx="8458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lvl="1" indent="-393700">
              <a:spcBef>
                <a:spcPct val="50000"/>
              </a:spcBef>
            </a:pPr>
            <a:endParaRPr lang="en-US" sz="2400" b="1"/>
          </a:p>
          <a:p>
            <a:pPr marL="914400" lvl="1" indent="-393700">
              <a:spcBef>
                <a:spcPct val="50000"/>
              </a:spcBef>
              <a:buFontTx/>
              <a:buChar char="•"/>
            </a:pPr>
            <a:endParaRPr lang="en-US" sz="2400" b="1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7010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Male Anatomy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7620000" y="685800"/>
            <a:ext cx="990600" cy="838200"/>
            <a:chOff x="4800" y="432"/>
            <a:chExt cx="624" cy="528"/>
          </a:xfrm>
        </p:grpSpPr>
        <p:sp>
          <p:nvSpPr>
            <p:cNvPr id="11292" name="Oval 8"/>
            <p:cNvSpPr>
              <a:spLocks noChangeArrowheads="1"/>
            </p:cNvSpPr>
            <p:nvPr/>
          </p:nvSpPr>
          <p:spPr bwMode="auto">
            <a:xfrm>
              <a:off x="4800" y="576"/>
              <a:ext cx="448" cy="384"/>
            </a:xfrm>
            <a:prstGeom prst="ellips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3" name="Line 9"/>
            <p:cNvSpPr>
              <a:spLocks noChangeShapeType="1"/>
            </p:cNvSpPr>
            <p:nvPr/>
          </p:nvSpPr>
          <p:spPr bwMode="auto">
            <a:xfrm flipV="1">
              <a:off x="5173" y="432"/>
              <a:ext cx="251" cy="208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2" name="WordArt 12"/>
          <p:cNvSpPr>
            <a:spLocks noChangeArrowheads="1" noChangeShapeType="1" noTextEdit="1"/>
          </p:cNvSpPr>
          <p:nvPr/>
        </p:nvSpPr>
        <p:spPr bwMode="auto">
          <a:xfrm>
            <a:off x="3657600" y="1905000"/>
            <a:ext cx="16954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Penis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276600" y="2379663"/>
            <a:ext cx="632460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spcBef>
                <a:spcPct val="50000"/>
              </a:spcBef>
              <a:buFontTx/>
              <a:buChar char="•"/>
            </a:pPr>
            <a:r>
              <a:rPr lang="en-US" sz="2400" b="1"/>
              <a:t>Is a passageway for semen and urine</a:t>
            </a:r>
          </a:p>
          <a:p>
            <a:pPr marL="225425" indent="-225425">
              <a:spcBef>
                <a:spcPct val="50000"/>
              </a:spcBef>
              <a:buFontTx/>
              <a:buChar char="•"/>
            </a:pPr>
            <a:r>
              <a:rPr lang="en-US" sz="2400" b="1"/>
              <a:t>Deposits semen in the female reproductive tract</a:t>
            </a:r>
          </a:p>
        </p:txBody>
      </p:sp>
      <p:pic>
        <p:nvPicPr>
          <p:cNvPr id="20494" name="Picture 14" descr="Bull anatom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631" r="16803" b="4898"/>
          <a:stretch>
            <a:fillRect/>
          </a:stretch>
        </p:blipFill>
        <p:spPr bwMode="auto">
          <a:xfrm>
            <a:off x="152400" y="1828800"/>
            <a:ext cx="2667000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5" name="Line 15"/>
          <p:cNvSpPr>
            <a:spLocks noChangeShapeType="1"/>
          </p:cNvSpPr>
          <p:nvPr/>
        </p:nvSpPr>
        <p:spPr bwMode="auto">
          <a:xfrm flipV="1">
            <a:off x="914400" y="2133600"/>
            <a:ext cx="2590800" cy="1752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oval" w="med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679700" y="3886200"/>
            <a:ext cx="1379538" cy="1219200"/>
            <a:chOff x="1688" y="2304"/>
            <a:chExt cx="869" cy="768"/>
          </a:xfrm>
        </p:grpSpPr>
        <p:sp>
          <p:nvSpPr>
            <p:cNvPr id="11289" name="WordArt 16"/>
            <p:cNvSpPr>
              <a:spLocks noChangeArrowheads="1" noChangeShapeType="1" noTextEdit="1"/>
            </p:cNvSpPr>
            <p:nvPr/>
          </p:nvSpPr>
          <p:spPr bwMode="auto">
            <a:xfrm rot="-1385547">
              <a:off x="1688" y="2304"/>
              <a:ext cx="606" cy="21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2857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99FF"/>
                  </a:solidFill>
                  <a:effectLst>
                    <a:outerShdw dist="45791" dir="2021404" algn="ctr" rotWithShape="0">
                      <a:srgbClr val="000066"/>
                    </a:outerShdw>
                  </a:effectLst>
                  <a:latin typeface="Arial Black"/>
                </a:rPr>
                <a:t>Bull</a:t>
              </a:r>
            </a:p>
          </p:txBody>
        </p:sp>
        <p:sp>
          <p:nvSpPr>
            <p:cNvPr id="11290" name="WordArt 17"/>
            <p:cNvSpPr>
              <a:spLocks noChangeArrowheads="1" noChangeShapeType="1" noTextEdit="1"/>
            </p:cNvSpPr>
            <p:nvPr/>
          </p:nvSpPr>
          <p:spPr bwMode="auto">
            <a:xfrm rot="-1385547">
              <a:off x="1739" y="2571"/>
              <a:ext cx="702" cy="21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2857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99FF"/>
                  </a:solidFill>
                  <a:effectLst>
                    <a:outerShdw dist="45791" dir="2021404" algn="ctr" rotWithShape="0">
                      <a:srgbClr val="000066"/>
                    </a:outerShdw>
                  </a:effectLst>
                  <a:latin typeface="Arial Black"/>
                </a:rPr>
                <a:t>Ram</a:t>
              </a:r>
            </a:p>
          </p:txBody>
        </p:sp>
        <p:sp>
          <p:nvSpPr>
            <p:cNvPr id="11291" name="WordArt 18"/>
            <p:cNvSpPr>
              <a:spLocks noChangeArrowheads="1" noChangeShapeType="1" noTextEdit="1"/>
            </p:cNvSpPr>
            <p:nvPr/>
          </p:nvSpPr>
          <p:spPr bwMode="auto">
            <a:xfrm rot="-1385547">
              <a:off x="1825" y="2859"/>
              <a:ext cx="732" cy="21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2857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99FF"/>
                  </a:solidFill>
                  <a:effectLst>
                    <a:outerShdw dist="45791" dir="2021404" algn="ctr" rotWithShape="0">
                      <a:srgbClr val="000066"/>
                    </a:outerShdw>
                  </a:effectLst>
                  <a:latin typeface="Arial Black"/>
                </a:rPr>
                <a:t>Boar</a:t>
              </a:r>
            </a:p>
          </p:txBody>
        </p:sp>
      </p:grpSp>
      <p:sp>
        <p:nvSpPr>
          <p:cNvPr id="20500" name="AutoShape 20"/>
          <p:cNvSpPr>
            <a:spLocks noChangeArrowheads="1"/>
          </p:cNvSpPr>
          <p:nvPr/>
        </p:nvSpPr>
        <p:spPr bwMode="auto">
          <a:xfrm>
            <a:off x="4038600" y="396240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WordArt 21"/>
          <p:cNvSpPr>
            <a:spLocks noChangeArrowheads="1" noChangeShapeType="1" noTextEdit="1"/>
          </p:cNvSpPr>
          <p:nvPr/>
        </p:nvSpPr>
        <p:spPr bwMode="auto">
          <a:xfrm>
            <a:off x="5048250" y="3857625"/>
            <a:ext cx="34290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54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Arial Black"/>
              </a:rPr>
              <a:t>Fibroelastic Penis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4343400" y="4479925"/>
            <a:ext cx="472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6699FF"/>
                </a:solidFill>
              </a:rPr>
              <a:t>Primarily composed of connective tissue and depends little on blood for erections</a:t>
            </a:r>
          </a:p>
        </p:txBody>
      </p:sp>
      <p:sp>
        <p:nvSpPr>
          <p:cNvPr id="20503" name="WordArt 23"/>
          <p:cNvSpPr>
            <a:spLocks noChangeArrowheads="1" noChangeShapeType="1" noTextEdit="1"/>
          </p:cNvSpPr>
          <p:nvPr/>
        </p:nvSpPr>
        <p:spPr bwMode="auto">
          <a:xfrm rot="-1350253">
            <a:off x="228600" y="5791200"/>
            <a:ext cx="2116138" cy="376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Stallion</a:t>
            </a:r>
          </a:p>
        </p:txBody>
      </p:sp>
      <p:sp>
        <p:nvSpPr>
          <p:cNvPr id="20504" name="AutoShape 24"/>
          <p:cNvSpPr>
            <a:spLocks noChangeArrowheads="1"/>
          </p:cNvSpPr>
          <p:nvPr/>
        </p:nvSpPr>
        <p:spPr bwMode="auto">
          <a:xfrm>
            <a:off x="2057400" y="6019800"/>
            <a:ext cx="914400" cy="381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WordArt 25"/>
          <p:cNvSpPr>
            <a:spLocks noChangeArrowheads="1" noChangeShapeType="1" noTextEdit="1"/>
          </p:cNvSpPr>
          <p:nvPr/>
        </p:nvSpPr>
        <p:spPr bwMode="auto">
          <a:xfrm>
            <a:off x="3048000" y="5867400"/>
            <a:ext cx="28956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54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Arial Black"/>
              </a:rPr>
              <a:t>Vascular Penis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6172200" y="5867400"/>
            <a:ext cx="2667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000" b="1">
                <a:solidFill>
                  <a:srgbClr val="6699FF"/>
                </a:solidFill>
              </a:rPr>
              <a:t>Supplied with blood vessels</a:t>
            </a:r>
            <a:r>
              <a:rPr lang="en-US" sz="2400" b="1">
                <a:solidFill>
                  <a:srgbClr val="6699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0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04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decel="1000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8" dur="10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900" decel="100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8" grpId="0" animBg="1"/>
      <p:bldP spid="20507" grpId="0" animBg="1"/>
      <p:bldP spid="20484" grpId="0" animBg="1"/>
      <p:bldP spid="20485" grpId="0" animBg="1"/>
      <p:bldP spid="20486" grpId="0" animBg="1"/>
      <p:bldP spid="20492" grpId="0" animBg="1"/>
      <p:bldP spid="20495" grpId="0" animBg="1"/>
      <p:bldP spid="20500" grpId="0" animBg="1"/>
      <p:bldP spid="20501" grpId="0" animBg="1"/>
      <p:bldP spid="20502" grpId="0"/>
      <p:bldP spid="20503" grpId="0" animBg="1"/>
      <p:bldP spid="20504" grpId="0" animBg="1"/>
      <p:bldP spid="20505" grpId="0" animBg="1"/>
      <p:bldP spid="205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7C4FDE-31C9-46F1-9FFA-9AD476FB432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WordArt 7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7010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Male Anatomy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20000" y="685800"/>
            <a:ext cx="990600" cy="838200"/>
            <a:chOff x="4800" y="432"/>
            <a:chExt cx="624" cy="528"/>
          </a:xfrm>
        </p:grpSpPr>
        <p:sp>
          <p:nvSpPr>
            <p:cNvPr id="12308" name="Oval 9"/>
            <p:cNvSpPr>
              <a:spLocks noChangeArrowheads="1"/>
            </p:cNvSpPr>
            <p:nvPr/>
          </p:nvSpPr>
          <p:spPr bwMode="auto">
            <a:xfrm>
              <a:off x="4800" y="576"/>
              <a:ext cx="448" cy="384"/>
            </a:xfrm>
            <a:prstGeom prst="ellips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9" name="Line 10"/>
            <p:cNvSpPr>
              <a:spLocks noChangeShapeType="1"/>
            </p:cNvSpPr>
            <p:nvPr/>
          </p:nvSpPr>
          <p:spPr bwMode="auto">
            <a:xfrm flipV="1">
              <a:off x="5173" y="432"/>
              <a:ext cx="251" cy="208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1515" name="Picture 11" descr="Bull anatom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631" r="16803" b="4898"/>
          <a:stretch>
            <a:fillRect/>
          </a:stretch>
        </p:blipFill>
        <p:spPr bwMode="auto">
          <a:xfrm>
            <a:off x="152400" y="1828800"/>
            <a:ext cx="2667000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6" name="WordArt 12"/>
          <p:cNvSpPr>
            <a:spLocks noChangeArrowheads="1" noChangeShapeType="1" noTextEdit="1"/>
          </p:cNvSpPr>
          <p:nvPr/>
        </p:nvSpPr>
        <p:spPr bwMode="auto">
          <a:xfrm>
            <a:off x="3200400" y="1828800"/>
            <a:ext cx="3657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Sigmoid Flexure</a:t>
            </a: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1752600" y="2133600"/>
            <a:ext cx="129540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oval" w="med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124200" y="2395538"/>
            <a:ext cx="5410200" cy="234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Has an s-shaped curve</a:t>
            </a:r>
          </a:p>
          <a:p>
            <a:pPr marL="225425" indent="-22542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Allows for penis retraction</a:t>
            </a:r>
          </a:p>
          <a:p>
            <a:pPr marL="225425" indent="-22542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Stallions and humans do not have sigmoid flexure</a:t>
            </a:r>
          </a:p>
          <a:p>
            <a:pPr marL="225425" indent="-225425">
              <a:spcBef>
                <a:spcPct val="50000"/>
              </a:spcBef>
              <a:buFontTx/>
              <a:buChar char="•"/>
            </a:pPr>
            <a:endParaRPr lang="en-US" sz="2400" b="1"/>
          </a:p>
        </p:txBody>
      </p:sp>
      <p:sp>
        <p:nvSpPr>
          <p:cNvPr id="21520" name="WordArt 16"/>
          <p:cNvSpPr>
            <a:spLocks noChangeArrowheads="1" noChangeShapeType="1" noTextEdit="1"/>
          </p:cNvSpPr>
          <p:nvPr/>
        </p:nvSpPr>
        <p:spPr bwMode="auto">
          <a:xfrm>
            <a:off x="2438400" y="4724400"/>
            <a:ext cx="5715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Retractor Penis Muscles</a:t>
            </a:r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2286000" y="3048000"/>
            <a:ext cx="9144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oval" w="med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2514600" y="53340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spcBef>
                <a:spcPct val="50000"/>
              </a:spcBef>
              <a:buFontTx/>
              <a:buChar char="•"/>
            </a:pPr>
            <a:r>
              <a:rPr lang="en-US" sz="2400" b="1"/>
              <a:t>Extends the penis upon sexual excitement  </a:t>
            </a:r>
          </a:p>
        </p:txBody>
      </p:sp>
      <p:sp>
        <p:nvSpPr>
          <p:cNvPr id="21523" name="WordArt 19"/>
          <p:cNvSpPr>
            <a:spLocks noChangeArrowheads="1" noChangeShapeType="1" noTextEdit="1"/>
          </p:cNvSpPr>
          <p:nvPr/>
        </p:nvSpPr>
        <p:spPr bwMode="auto">
          <a:xfrm>
            <a:off x="457200" y="5486400"/>
            <a:ext cx="16954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Sheath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381000" y="60960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spcBef>
                <a:spcPct val="50000"/>
              </a:spcBef>
              <a:buFontTx/>
              <a:buChar char="•"/>
            </a:pPr>
            <a:r>
              <a:rPr lang="en-US" sz="2400" b="1"/>
              <a:t>Protects penis from injury and infection  </a:t>
            </a:r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609600" y="4038600"/>
            <a:ext cx="30480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oval" w="med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1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1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5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5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15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21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900" decel="100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900" decel="100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21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10" grpId="0" animBg="1"/>
      <p:bldP spid="21511" grpId="0" animBg="1"/>
      <p:bldP spid="21516" grpId="0" animBg="1"/>
      <p:bldP spid="21518" grpId="0" animBg="1"/>
      <p:bldP spid="21520" grpId="0" animBg="1"/>
      <p:bldP spid="21521" grpId="0" animBg="1"/>
      <p:bldP spid="21523" grpId="0" animBg="1"/>
      <p:bldP spid="215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5867D7-829C-4170-A066-6541EF7DDC1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304800" y="2667000"/>
            <a:ext cx="86106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ctr">
              <a:spcBef>
                <a:spcPct val="50000"/>
              </a:spcBef>
            </a:pPr>
            <a:r>
              <a:rPr lang="en-US" sz="2400" b="1" u="sng"/>
              <a:t>How Male Anatomy Differs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Testes are located within the abdominal cavity, produce sperm and seminal fluid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Papillae emit semen and are considered the copulatory organs of the rooster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Cloaca serves as passageway for urinary, digestive and reproductive tracts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Androgen is the male sex hormone produced by the testes</a:t>
            </a:r>
          </a:p>
        </p:txBody>
      </p:sp>
      <p:sp>
        <p:nvSpPr>
          <p:cNvPr id="33832" name="Oval 40"/>
          <p:cNvSpPr>
            <a:spLocks noChangeArrowheads="1"/>
          </p:cNvSpPr>
          <p:nvPr/>
        </p:nvSpPr>
        <p:spPr bwMode="auto">
          <a:xfrm>
            <a:off x="1676400" y="1995488"/>
            <a:ext cx="7239000" cy="552450"/>
          </a:xfrm>
          <a:prstGeom prst="ellipse">
            <a:avLst/>
          </a:prstGeom>
          <a:solidFill>
            <a:srgbClr val="6699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322" name="Picture 48" descr="Chicken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0"/>
            <a:ext cx="2209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0" name="WordArt 8"/>
          <p:cNvSpPr>
            <a:spLocks noChangeArrowheads="1" noChangeShapeType="1" noTextEdit="1"/>
          </p:cNvSpPr>
          <p:nvPr/>
        </p:nvSpPr>
        <p:spPr bwMode="auto">
          <a:xfrm>
            <a:off x="152400" y="457200"/>
            <a:ext cx="7162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Poultry Anatomy</a:t>
            </a: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1752600" y="1905000"/>
            <a:ext cx="739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Both the male and female poultry reproductive systems vary compared to other domestic</a:t>
            </a:r>
            <a:r>
              <a:rPr lang="en-US" sz="2000" b="1">
                <a:solidFill>
                  <a:srgbClr val="FF0000"/>
                </a:solidFill>
              </a:rPr>
              <a:t> </a:t>
            </a:r>
            <a:r>
              <a:rPr lang="en-US" sz="2000" b="1"/>
              <a:t>animal species</a:t>
            </a:r>
          </a:p>
        </p:txBody>
      </p:sp>
      <p:pic>
        <p:nvPicPr>
          <p:cNvPr id="33818" name="Picture 26" descr="j0299549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47800"/>
            <a:ext cx="1512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10" name="WordArt 18"/>
          <p:cNvSpPr>
            <a:spLocks noChangeArrowheads="1" noChangeShapeType="1" noTextEdit="1"/>
          </p:cNvSpPr>
          <p:nvPr/>
        </p:nvSpPr>
        <p:spPr bwMode="auto">
          <a:xfrm>
            <a:off x="304800" y="2286000"/>
            <a:ext cx="1543050" cy="269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Note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3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3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3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3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32" grpId="0" animBg="1"/>
      <p:bldP spid="33797" grpId="0" animBg="1"/>
      <p:bldP spid="33798" grpId="0" animBg="1"/>
      <p:bldP spid="33800" grpId="0" animBg="1"/>
      <p:bldP spid="33819" grpId="0"/>
      <p:bldP spid="338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DB031F-C3FC-4469-A36B-5883010F5E2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4605" name="AutoShape 29"/>
          <p:cNvSpPr>
            <a:spLocks noChangeArrowheads="1"/>
          </p:cNvSpPr>
          <p:nvPr/>
        </p:nvSpPr>
        <p:spPr bwMode="auto">
          <a:xfrm>
            <a:off x="457200" y="5486400"/>
            <a:ext cx="8229600" cy="838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493" y="10800"/>
                </a:moveTo>
                <a:cubicBezTo>
                  <a:pt x="1493" y="15940"/>
                  <a:pt x="5660" y="20107"/>
                  <a:pt x="10800" y="20107"/>
                </a:cubicBezTo>
                <a:cubicBezTo>
                  <a:pt x="15940" y="20107"/>
                  <a:pt x="20107" y="15940"/>
                  <a:pt x="20107" y="10800"/>
                </a:cubicBezTo>
                <a:cubicBezTo>
                  <a:pt x="20107" y="5660"/>
                  <a:pt x="15940" y="1493"/>
                  <a:pt x="10800" y="1493"/>
                </a:cubicBezTo>
                <a:cubicBezTo>
                  <a:pt x="5660" y="1493"/>
                  <a:pt x="1493" y="5660"/>
                  <a:pt x="1493" y="10800"/>
                </a:cubicBezTo>
                <a:close/>
              </a:path>
            </a:pathLst>
          </a:custGeom>
          <a:solidFill>
            <a:srgbClr val="66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AutoShape 28"/>
          <p:cNvSpPr>
            <a:spLocks noChangeArrowheads="1"/>
          </p:cNvSpPr>
          <p:nvPr/>
        </p:nvSpPr>
        <p:spPr bwMode="auto">
          <a:xfrm>
            <a:off x="0" y="4191000"/>
            <a:ext cx="9144000" cy="838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493" y="10800"/>
                </a:moveTo>
                <a:cubicBezTo>
                  <a:pt x="1493" y="15940"/>
                  <a:pt x="5660" y="20107"/>
                  <a:pt x="10800" y="20107"/>
                </a:cubicBezTo>
                <a:cubicBezTo>
                  <a:pt x="15940" y="20107"/>
                  <a:pt x="20107" y="15940"/>
                  <a:pt x="20107" y="10800"/>
                </a:cubicBezTo>
                <a:cubicBezTo>
                  <a:pt x="20107" y="5660"/>
                  <a:pt x="15940" y="1493"/>
                  <a:pt x="10800" y="1493"/>
                </a:cubicBezTo>
                <a:cubicBezTo>
                  <a:pt x="5660" y="1493"/>
                  <a:pt x="1493" y="5660"/>
                  <a:pt x="1493" y="10800"/>
                </a:cubicBezTo>
                <a:close/>
              </a:path>
            </a:pathLst>
          </a:custGeom>
          <a:solidFill>
            <a:srgbClr val="66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3" name="AutoShape 27"/>
          <p:cNvSpPr>
            <a:spLocks noChangeArrowheads="1"/>
          </p:cNvSpPr>
          <p:nvPr/>
        </p:nvSpPr>
        <p:spPr bwMode="auto">
          <a:xfrm>
            <a:off x="457200" y="3000375"/>
            <a:ext cx="8229600" cy="838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493" y="10800"/>
                </a:moveTo>
                <a:cubicBezTo>
                  <a:pt x="1493" y="15940"/>
                  <a:pt x="5660" y="20107"/>
                  <a:pt x="10800" y="20107"/>
                </a:cubicBezTo>
                <a:cubicBezTo>
                  <a:pt x="15940" y="20107"/>
                  <a:pt x="20107" y="15940"/>
                  <a:pt x="20107" y="10800"/>
                </a:cubicBezTo>
                <a:cubicBezTo>
                  <a:pt x="20107" y="5660"/>
                  <a:pt x="15940" y="1493"/>
                  <a:pt x="10800" y="1493"/>
                </a:cubicBezTo>
                <a:cubicBezTo>
                  <a:pt x="5660" y="1493"/>
                  <a:pt x="1493" y="5660"/>
                  <a:pt x="1493" y="10800"/>
                </a:cubicBezTo>
                <a:close/>
              </a:path>
            </a:pathLst>
          </a:custGeom>
          <a:solidFill>
            <a:srgbClr val="6699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4579" name="WordArt 3"/>
          <p:cNvSpPr>
            <a:spLocks noChangeArrowheads="1" noChangeShapeType="1" noTextEdit="1"/>
          </p:cNvSpPr>
          <p:nvPr/>
        </p:nvSpPr>
        <p:spPr bwMode="auto">
          <a:xfrm>
            <a:off x="152400" y="457200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Female Anatomy</a:t>
            </a:r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534400" y="609600"/>
            <a:ext cx="457200" cy="838200"/>
            <a:chOff x="144" y="336"/>
            <a:chExt cx="288" cy="528"/>
          </a:xfrm>
        </p:grpSpPr>
        <p:sp>
          <p:nvSpPr>
            <p:cNvPr id="14354" name="Oval 7"/>
            <p:cNvSpPr>
              <a:spLocks noChangeArrowheads="1"/>
            </p:cNvSpPr>
            <p:nvPr/>
          </p:nvSpPr>
          <p:spPr bwMode="auto">
            <a:xfrm>
              <a:off x="144" y="336"/>
              <a:ext cx="288" cy="288"/>
            </a:xfrm>
            <a:prstGeom prst="ellips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5" name="Line 8"/>
            <p:cNvSpPr>
              <a:spLocks noChangeShapeType="1"/>
            </p:cNvSpPr>
            <p:nvPr/>
          </p:nvSpPr>
          <p:spPr bwMode="auto">
            <a:xfrm>
              <a:off x="288" y="624"/>
              <a:ext cx="0" cy="240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9"/>
            <p:cNvSpPr>
              <a:spLocks noChangeShapeType="1"/>
            </p:cNvSpPr>
            <p:nvPr/>
          </p:nvSpPr>
          <p:spPr bwMode="auto">
            <a:xfrm>
              <a:off x="192" y="720"/>
              <a:ext cx="192" cy="0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0" y="2043113"/>
            <a:ext cx="3581400" cy="457200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WordArt 13"/>
          <p:cNvSpPr>
            <a:spLocks noChangeArrowheads="1" noChangeShapeType="1" noTextEdit="1"/>
          </p:cNvSpPr>
          <p:nvPr/>
        </p:nvSpPr>
        <p:spPr bwMode="auto">
          <a:xfrm>
            <a:off x="457200" y="1905000"/>
            <a:ext cx="2514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Functions</a:t>
            </a:r>
          </a:p>
        </p:txBody>
      </p:sp>
      <p:sp>
        <p:nvSpPr>
          <p:cNvPr id="24606" name="WordArt 30"/>
          <p:cNvSpPr>
            <a:spLocks noChangeArrowheads="1" noChangeShapeType="1" noTextEdit="1"/>
          </p:cNvSpPr>
          <p:nvPr/>
        </p:nvSpPr>
        <p:spPr bwMode="auto">
          <a:xfrm>
            <a:off x="604838" y="3105150"/>
            <a:ext cx="78644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22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45791" dir="2021404" algn="ctr" rotWithShape="0">
                    <a:srgbClr val="000066"/>
                  </a:outerShdw>
                </a:effectLst>
                <a:latin typeface="Arial Black"/>
              </a:rPr>
              <a:t>To produce the eggs or ova to be fertilized by sperm</a:t>
            </a:r>
          </a:p>
        </p:txBody>
      </p:sp>
      <p:sp>
        <p:nvSpPr>
          <p:cNvPr id="24607" name="WordArt 31"/>
          <p:cNvSpPr>
            <a:spLocks noChangeArrowheads="1" noChangeShapeType="1" noTextEdit="1"/>
          </p:cNvSpPr>
          <p:nvPr/>
        </p:nvSpPr>
        <p:spPr bwMode="auto">
          <a:xfrm>
            <a:off x="228600" y="4305300"/>
            <a:ext cx="86106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22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45791" dir="2021404" algn="ctr" rotWithShape="0">
                    <a:srgbClr val="000066"/>
                  </a:outerShdw>
                </a:effectLst>
                <a:latin typeface="Arial Black"/>
              </a:rPr>
              <a:t>To serve as a receptacle for the penis during copulation</a:t>
            </a:r>
          </a:p>
        </p:txBody>
      </p:sp>
      <p:sp>
        <p:nvSpPr>
          <p:cNvPr id="24608" name="WordArt 32"/>
          <p:cNvSpPr>
            <a:spLocks noChangeArrowheads="1" noChangeShapeType="1" noTextEdit="1"/>
          </p:cNvSpPr>
          <p:nvPr/>
        </p:nvSpPr>
        <p:spPr bwMode="auto">
          <a:xfrm>
            <a:off x="985838" y="5600700"/>
            <a:ext cx="7108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22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FFFF99"/>
                </a:solidFill>
                <a:effectLst>
                  <a:outerShdw dist="45791" dir="2021404" algn="ctr" rotWithShape="0">
                    <a:srgbClr val="000066"/>
                  </a:outerShdw>
                </a:effectLst>
                <a:latin typeface="Arial Black"/>
              </a:rPr>
              <a:t>To house and nourish the fetus until parturition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0" decel="1000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0" decel="1000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450" decel="100000" fill="hold"/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5" grpId="0" animBg="1"/>
      <p:bldP spid="24604" grpId="0" animBg="1"/>
      <p:bldP spid="24603" grpId="0" animBg="1"/>
      <p:bldP spid="24579" grpId="0" animBg="1"/>
      <p:bldP spid="24580" grpId="0" animBg="1"/>
      <p:bldP spid="24581" grpId="0" animBg="1"/>
      <p:bldP spid="24588" grpId="0" animBg="1"/>
      <p:bldP spid="24589" grpId="0" animBg="1"/>
      <p:bldP spid="24606" grpId="0" animBg="1"/>
      <p:bldP spid="24607" grpId="0" animBg="1"/>
      <p:bldP spid="2460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163230-41FD-4B2B-95C3-8596C26D348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164" name="Oval 68"/>
          <p:cNvSpPr>
            <a:spLocks noChangeArrowheads="1"/>
          </p:cNvSpPr>
          <p:nvPr/>
        </p:nvSpPr>
        <p:spPr bwMode="auto">
          <a:xfrm>
            <a:off x="1447800" y="5029200"/>
            <a:ext cx="4724400" cy="1797050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Oval 60"/>
          <p:cNvSpPr>
            <a:spLocks noChangeArrowheads="1"/>
          </p:cNvSpPr>
          <p:nvPr/>
        </p:nvSpPr>
        <p:spPr bwMode="auto">
          <a:xfrm>
            <a:off x="5929313" y="4419600"/>
            <a:ext cx="3200400" cy="1157288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5791200" y="4470400"/>
            <a:ext cx="3429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7" dir="2698782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solidFill>
                  <a:srgbClr val="6699FF"/>
                </a:solidFill>
              </a:rPr>
              <a:t>stimulates the development of secondary sex organs and sexual receptivity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52400" y="457200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Female Anatomy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8534400" y="609600"/>
            <a:ext cx="457200" cy="838200"/>
            <a:chOff x="144" y="336"/>
            <a:chExt cx="288" cy="528"/>
          </a:xfrm>
        </p:grpSpPr>
        <p:sp>
          <p:nvSpPr>
            <p:cNvPr id="15387" name="Oval 25"/>
            <p:cNvSpPr>
              <a:spLocks noChangeArrowheads="1"/>
            </p:cNvSpPr>
            <p:nvPr/>
          </p:nvSpPr>
          <p:spPr bwMode="auto">
            <a:xfrm>
              <a:off x="144" y="336"/>
              <a:ext cx="288" cy="288"/>
            </a:xfrm>
            <a:prstGeom prst="ellips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Line 26"/>
            <p:cNvSpPr>
              <a:spLocks noChangeShapeType="1"/>
            </p:cNvSpPr>
            <p:nvPr/>
          </p:nvSpPr>
          <p:spPr bwMode="auto">
            <a:xfrm>
              <a:off x="288" y="624"/>
              <a:ext cx="0" cy="240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27"/>
            <p:cNvSpPr>
              <a:spLocks noChangeShapeType="1"/>
            </p:cNvSpPr>
            <p:nvPr/>
          </p:nvSpPr>
          <p:spPr bwMode="auto">
            <a:xfrm>
              <a:off x="192" y="720"/>
              <a:ext cx="192" cy="0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145" name="Picture 49" descr="Female reproductive tract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821" r="22708"/>
          <a:stretch>
            <a:fillRect/>
          </a:stretch>
        </p:blipFill>
        <p:spPr>
          <a:xfrm>
            <a:off x="228600" y="1828800"/>
            <a:ext cx="2819400" cy="3665538"/>
          </a:xfrm>
          <a:noFill/>
        </p:spPr>
      </p:pic>
      <p:sp>
        <p:nvSpPr>
          <p:cNvPr id="4148" name="WordArt 52"/>
          <p:cNvSpPr>
            <a:spLocks noChangeArrowheads="1" noChangeShapeType="1" noTextEdit="1"/>
          </p:cNvSpPr>
          <p:nvPr/>
        </p:nvSpPr>
        <p:spPr bwMode="auto">
          <a:xfrm>
            <a:off x="3276600" y="1890713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Ovaries</a:t>
            </a:r>
          </a:p>
        </p:txBody>
      </p: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762000" y="2209800"/>
            <a:ext cx="2362200" cy="990600"/>
            <a:chOff x="480" y="1392"/>
            <a:chExt cx="1728" cy="624"/>
          </a:xfrm>
        </p:grpSpPr>
        <p:sp>
          <p:nvSpPr>
            <p:cNvPr id="15385" name="Line 53"/>
            <p:cNvSpPr>
              <a:spLocks noChangeShapeType="1"/>
            </p:cNvSpPr>
            <p:nvPr/>
          </p:nvSpPr>
          <p:spPr bwMode="auto">
            <a:xfrm flipV="1">
              <a:off x="1440" y="1392"/>
              <a:ext cx="768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oval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54"/>
            <p:cNvSpPr>
              <a:spLocks noChangeShapeType="1"/>
            </p:cNvSpPr>
            <p:nvPr/>
          </p:nvSpPr>
          <p:spPr bwMode="auto">
            <a:xfrm flipV="1">
              <a:off x="480" y="1392"/>
              <a:ext cx="1728" cy="6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oval" w="med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3124200" y="2395538"/>
            <a:ext cx="541020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Produce eggs</a:t>
            </a:r>
          </a:p>
          <a:p>
            <a:pPr marL="225425" indent="-22542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Produce female hormones</a:t>
            </a:r>
          </a:p>
          <a:p>
            <a:pPr marL="808038" lvl="1" indent="-350838">
              <a:lnSpc>
                <a:spcPct val="90000"/>
              </a:lnSpc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i="1"/>
              <a:t>estrogen</a:t>
            </a:r>
          </a:p>
          <a:p>
            <a:pPr marL="808038" lvl="1" indent="-350838">
              <a:lnSpc>
                <a:spcPct val="90000"/>
              </a:lnSpc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i="1"/>
              <a:t>progesterone</a:t>
            </a:r>
          </a:p>
          <a:p>
            <a:pPr marL="225425" indent="-225425">
              <a:spcBef>
                <a:spcPct val="50000"/>
              </a:spcBef>
              <a:buFontTx/>
              <a:buChar char="•"/>
            </a:pPr>
            <a:endParaRPr lang="en-US" sz="2400" i="1"/>
          </a:p>
        </p:txBody>
      </p: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5181600" y="3643313"/>
            <a:ext cx="2438400" cy="762000"/>
            <a:chOff x="3264" y="2295"/>
            <a:chExt cx="1920" cy="480"/>
          </a:xfrm>
        </p:grpSpPr>
        <p:sp>
          <p:nvSpPr>
            <p:cNvPr id="15383" name="Line 56"/>
            <p:cNvSpPr>
              <a:spLocks noChangeShapeType="1"/>
            </p:cNvSpPr>
            <p:nvPr/>
          </p:nvSpPr>
          <p:spPr bwMode="auto">
            <a:xfrm>
              <a:off x="3264" y="2304"/>
              <a:ext cx="1920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57"/>
            <p:cNvSpPr>
              <a:spLocks noChangeShapeType="1"/>
            </p:cNvSpPr>
            <p:nvPr/>
          </p:nvSpPr>
          <p:spPr bwMode="auto">
            <a:xfrm>
              <a:off x="5184" y="2295"/>
              <a:ext cx="0" cy="48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2819400" y="4343400"/>
            <a:ext cx="1447800" cy="685800"/>
            <a:chOff x="1776" y="2736"/>
            <a:chExt cx="912" cy="432"/>
          </a:xfrm>
        </p:grpSpPr>
        <p:sp>
          <p:nvSpPr>
            <p:cNvPr id="15380" name="Line 61"/>
            <p:cNvSpPr>
              <a:spLocks noChangeShapeType="1"/>
            </p:cNvSpPr>
            <p:nvPr/>
          </p:nvSpPr>
          <p:spPr bwMode="auto">
            <a:xfrm>
              <a:off x="2679" y="2736"/>
              <a:ext cx="0" cy="96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Line 62"/>
            <p:cNvSpPr>
              <a:spLocks noChangeShapeType="1"/>
            </p:cNvSpPr>
            <p:nvPr/>
          </p:nvSpPr>
          <p:spPr bwMode="auto">
            <a:xfrm flipH="1">
              <a:off x="1776" y="2832"/>
              <a:ext cx="912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63"/>
            <p:cNvSpPr>
              <a:spLocks noChangeShapeType="1"/>
            </p:cNvSpPr>
            <p:nvPr/>
          </p:nvSpPr>
          <p:spPr bwMode="auto">
            <a:xfrm>
              <a:off x="1782" y="2832"/>
              <a:ext cx="0" cy="336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63" name="Text Box 67"/>
          <p:cNvSpPr txBox="1">
            <a:spLocks noChangeArrowheads="1"/>
          </p:cNvSpPr>
          <p:nvPr/>
        </p:nvSpPr>
        <p:spPr bwMode="auto">
          <a:xfrm>
            <a:off x="1638300" y="5089525"/>
            <a:ext cx="4495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solidFill>
                  <a:srgbClr val="6699FF"/>
                </a:solidFill>
              </a:rPr>
              <a:t>maintains uterine lining during pregnancy</a:t>
            </a:r>
          </a:p>
          <a:p>
            <a:pPr algn="ctr">
              <a:spcBef>
                <a:spcPct val="50000"/>
              </a:spcBef>
            </a:pPr>
            <a:r>
              <a:rPr lang="en-US" sz="2000" i="1">
                <a:solidFill>
                  <a:srgbClr val="6699FF"/>
                </a:solidFill>
              </a:rPr>
              <a:t>keeps estrus from occurring      </a:t>
            </a:r>
          </a:p>
          <a:p>
            <a:pPr algn="ctr">
              <a:spcBef>
                <a:spcPct val="50000"/>
              </a:spcBef>
            </a:pPr>
            <a:r>
              <a:rPr lang="en-US" sz="2000" i="1">
                <a:solidFill>
                  <a:srgbClr val="6699FF"/>
                </a:solidFill>
              </a:rPr>
              <a:t>causes mammary system to develop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4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4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4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decel="100000" fill="hold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900" decel="100000" fill="hold"/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4" grpId="0" animBg="1"/>
      <p:bldP spid="4156" grpId="0" animBg="1"/>
      <p:bldP spid="4154" grpId="0"/>
      <p:bldP spid="4098" grpId="0" animBg="1"/>
      <p:bldP spid="4102" grpId="0" animBg="1"/>
      <p:bldP spid="4103" grpId="0" animBg="1"/>
      <p:bldP spid="4148" grpId="0" animBg="1"/>
      <p:bldP spid="41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09145C-8012-4C82-BD49-CFA2A8626E7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8600" y="2490788"/>
            <a:ext cx="3657600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400" b="1"/>
              <a:t>Follicle</a:t>
            </a:r>
          </a:p>
          <a:p>
            <a:pPr marL="808038" lvl="1" indent="-350838"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blister-like mass on the surface of an ovary containing a developing ovum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n-US" sz="2400" b="1"/>
              <a:t>(egg)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WordArt 9"/>
          <p:cNvSpPr>
            <a:spLocks noChangeArrowheads="1" noChangeShapeType="1" noTextEdit="1"/>
          </p:cNvSpPr>
          <p:nvPr/>
        </p:nvSpPr>
        <p:spPr bwMode="auto">
          <a:xfrm>
            <a:off x="152400" y="457200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Female Anatomy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534400" y="609600"/>
            <a:ext cx="457200" cy="838200"/>
            <a:chOff x="144" y="336"/>
            <a:chExt cx="288" cy="528"/>
          </a:xfrm>
        </p:grpSpPr>
        <p:sp>
          <p:nvSpPr>
            <p:cNvPr id="16401" name="Oval 11"/>
            <p:cNvSpPr>
              <a:spLocks noChangeArrowheads="1"/>
            </p:cNvSpPr>
            <p:nvPr/>
          </p:nvSpPr>
          <p:spPr bwMode="auto">
            <a:xfrm>
              <a:off x="144" y="336"/>
              <a:ext cx="288" cy="288"/>
            </a:xfrm>
            <a:prstGeom prst="ellips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Line 12"/>
            <p:cNvSpPr>
              <a:spLocks noChangeShapeType="1"/>
            </p:cNvSpPr>
            <p:nvPr/>
          </p:nvSpPr>
          <p:spPr bwMode="auto">
            <a:xfrm>
              <a:off x="288" y="624"/>
              <a:ext cx="0" cy="240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3"/>
            <p:cNvSpPr>
              <a:spLocks noChangeShapeType="1"/>
            </p:cNvSpPr>
            <p:nvPr/>
          </p:nvSpPr>
          <p:spPr bwMode="auto">
            <a:xfrm>
              <a:off x="192" y="720"/>
              <a:ext cx="192" cy="0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1" name="WordArt 21"/>
          <p:cNvSpPr>
            <a:spLocks noChangeArrowheads="1" noChangeShapeType="1" noTextEdit="1"/>
          </p:cNvSpPr>
          <p:nvPr/>
        </p:nvSpPr>
        <p:spPr bwMode="auto">
          <a:xfrm>
            <a:off x="381000" y="1890713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Ovaries</a:t>
            </a:r>
          </a:p>
        </p:txBody>
      </p:sp>
      <p:pic>
        <p:nvPicPr>
          <p:cNvPr id="30744" name="Picture 24" descr="Ovary &amp; Uterine Tub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828800"/>
            <a:ext cx="3481388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5" name="Line 25"/>
          <p:cNvSpPr>
            <a:spLocks noChangeShapeType="1"/>
          </p:cNvSpPr>
          <p:nvPr/>
        </p:nvSpPr>
        <p:spPr bwMode="auto">
          <a:xfrm flipH="1">
            <a:off x="6737350" y="3200400"/>
            <a:ext cx="9906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oval" w="med" len="sm"/>
          </a:ln>
        </p:spPr>
        <p:txBody>
          <a:bodyPr/>
          <a:lstStyle/>
          <a:p>
            <a:endParaRPr 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 flipH="1" flipV="1">
            <a:off x="6705600" y="4467225"/>
            <a:ext cx="10668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oval" w="med" len="sm"/>
          </a:ln>
        </p:spPr>
        <p:txBody>
          <a:bodyPr/>
          <a:lstStyle/>
          <a:p>
            <a:endParaRPr lang="en-US"/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7696200" y="2971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follicle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7743825" y="483235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ovum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30727" grpId="0" animBg="1"/>
      <p:bldP spid="30729" grpId="0" animBg="1"/>
      <p:bldP spid="30741" grpId="0" animBg="1"/>
      <p:bldP spid="30745" grpId="0" animBg="1"/>
      <p:bldP spid="30746" grpId="0" animBg="1"/>
      <p:bldP spid="30747" grpId="0"/>
      <p:bldP spid="3074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8F90B2-D7B0-4CE5-ABE8-CFA160596C27}" type="slidenum">
              <a:rPr lang="en-US" smtClean="0"/>
              <a:pPr/>
              <a:t>16</a:t>
            </a:fld>
            <a:endParaRPr lang="en-US" smtClean="0"/>
          </a:p>
        </p:txBody>
      </p:sp>
      <p:pic>
        <p:nvPicPr>
          <p:cNvPr id="88083" name="Picture 19" descr="Ovary &amp; Uterine Tub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3925" y="3657600"/>
            <a:ext cx="25622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85" name="Oval 21"/>
          <p:cNvSpPr>
            <a:spLocks noChangeArrowheads="1"/>
          </p:cNvSpPr>
          <p:nvPr/>
        </p:nvSpPr>
        <p:spPr bwMode="auto">
          <a:xfrm>
            <a:off x="5943600" y="3733800"/>
            <a:ext cx="3200400" cy="3124200"/>
          </a:xfrm>
          <a:prstGeom prst="ellipse">
            <a:avLst/>
          </a:prstGeom>
          <a:solidFill>
            <a:srgbClr val="6699FF">
              <a:alpha val="3999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66" name="Oval 2"/>
          <p:cNvSpPr>
            <a:spLocks noChangeArrowheads="1"/>
          </p:cNvSpPr>
          <p:nvPr/>
        </p:nvSpPr>
        <p:spPr bwMode="auto">
          <a:xfrm>
            <a:off x="5957888" y="1828800"/>
            <a:ext cx="2971800" cy="1752600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228600" y="2490788"/>
            <a:ext cx="60198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400" b="1"/>
              <a:t>Follicle</a:t>
            </a:r>
          </a:p>
          <a:p>
            <a:pPr marL="808038" lvl="1" indent="-350838"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functions</a:t>
            </a:r>
          </a:p>
          <a:p>
            <a:pPr marL="1257300" lvl="2" indent="-22860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 b="1"/>
              <a:t>hold the growing ovum</a:t>
            </a:r>
          </a:p>
          <a:p>
            <a:pPr marL="1257300" lvl="2" indent="-22860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 b="1"/>
              <a:t>produce and store </a:t>
            </a:r>
            <a:r>
              <a:rPr lang="en-US" sz="2400" i="1"/>
              <a:t>estrogen</a:t>
            </a:r>
          </a:p>
          <a:p>
            <a:pPr marL="808038" lvl="1" indent="-350838"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at ovulation, the follicle ruptures,                                              expels the ovum, enters the                     infundibulum and awaits                             fertilization in the oviduct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069" name="Line 5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071" name="WordArt 7"/>
          <p:cNvSpPr>
            <a:spLocks noChangeArrowheads="1" noChangeShapeType="1" noTextEdit="1"/>
          </p:cNvSpPr>
          <p:nvPr/>
        </p:nvSpPr>
        <p:spPr bwMode="auto">
          <a:xfrm>
            <a:off x="152400" y="457200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Female Anatomy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534400" y="609600"/>
            <a:ext cx="457200" cy="838200"/>
            <a:chOff x="144" y="336"/>
            <a:chExt cx="288" cy="528"/>
          </a:xfrm>
        </p:grpSpPr>
        <p:sp>
          <p:nvSpPr>
            <p:cNvPr id="17429" name="Oval 9"/>
            <p:cNvSpPr>
              <a:spLocks noChangeArrowheads="1"/>
            </p:cNvSpPr>
            <p:nvPr/>
          </p:nvSpPr>
          <p:spPr bwMode="auto">
            <a:xfrm>
              <a:off x="144" y="336"/>
              <a:ext cx="288" cy="288"/>
            </a:xfrm>
            <a:prstGeom prst="ellips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0" name="Line 10"/>
            <p:cNvSpPr>
              <a:spLocks noChangeShapeType="1"/>
            </p:cNvSpPr>
            <p:nvPr/>
          </p:nvSpPr>
          <p:spPr bwMode="auto">
            <a:xfrm>
              <a:off x="288" y="624"/>
              <a:ext cx="0" cy="240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11"/>
            <p:cNvSpPr>
              <a:spLocks noChangeShapeType="1"/>
            </p:cNvSpPr>
            <p:nvPr/>
          </p:nvSpPr>
          <p:spPr bwMode="auto">
            <a:xfrm>
              <a:off x="192" y="720"/>
              <a:ext cx="192" cy="0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334000" y="2667000"/>
            <a:ext cx="914400" cy="1504950"/>
            <a:chOff x="3360" y="2580"/>
            <a:chExt cx="576" cy="288"/>
          </a:xfrm>
        </p:grpSpPr>
        <p:sp>
          <p:nvSpPr>
            <p:cNvPr id="17427" name="Line 13"/>
            <p:cNvSpPr>
              <a:spLocks noChangeShapeType="1"/>
            </p:cNvSpPr>
            <p:nvPr/>
          </p:nvSpPr>
          <p:spPr bwMode="auto">
            <a:xfrm flipV="1">
              <a:off x="3369" y="2580"/>
              <a:ext cx="0" cy="288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14"/>
            <p:cNvSpPr>
              <a:spLocks noChangeShapeType="1"/>
            </p:cNvSpPr>
            <p:nvPr/>
          </p:nvSpPr>
          <p:spPr bwMode="auto">
            <a:xfrm>
              <a:off x="3360" y="2580"/>
              <a:ext cx="576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6186488" y="1881188"/>
            <a:ext cx="25908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solidFill>
                  <a:srgbClr val="6699FF"/>
                </a:solidFill>
              </a:rPr>
              <a:t>secreted from follicle to signal the remainder of the reproductive tract to prepare for ovulation</a:t>
            </a:r>
          </a:p>
        </p:txBody>
      </p:sp>
      <p:sp>
        <p:nvSpPr>
          <p:cNvPr id="88080" name="WordArt 16"/>
          <p:cNvSpPr>
            <a:spLocks noChangeArrowheads="1" noChangeShapeType="1" noTextEdit="1"/>
          </p:cNvSpPr>
          <p:nvPr/>
        </p:nvSpPr>
        <p:spPr bwMode="auto">
          <a:xfrm>
            <a:off x="381000" y="1890713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Ovaries</a:t>
            </a:r>
          </a:p>
        </p:txBody>
      </p:sp>
      <p:pic>
        <p:nvPicPr>
          <p:cNvPr id="88086" name="Picture 22" descr="Ovary &amp; Uterine Tub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47583" t="19048" b="57143"/>
          <a:stretch>
            <a:fillRect/>
          </a:stretch>
        </p:blipFill>
        <p:spPr bwMode="auto">
          <a:xfrm>
            <a:off x="7239000" y="4267200"/>
            <a:ext cx="1343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84" name="Oval 20"/>
          <p:cNvSpPr>
            <a:spLocks noChangeArrowheads="1"/>
          </p:cNvSpPr>
          <p:nvPr/>
        </p:nvSpPr>
        <p:spPr bwMode="auto">
          <a:xfrm>
            <a:off x="7162800" y="4191000"/>
            <a:ext cx="1447800" cy="838200"/>
          </a:xfrm>
          <a:prstGeom prst="ellipse">
            <a:avLst/>
          </a:prstGeom>
          <a:noFill/>
          <a:ln w="104775">
            <a:solidFill>
              <a:srgbClr val="FF0000"/>
            </a:solidFill>
            <a:round/>
            <a:headEnd/>
            <a:tailEnd/>
          </a:ln>
          <a:effectLst>
            <a:outerShdw dist="56796" dir="20006097" algn="ctr" rotWithShape="0">
              <a:schemeClr val="tx1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8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8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8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88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85" grpId="0" animBg="1"/>
      <p:bldP spid="88066" grpId="0" animBg="1"/>
      <p:bldP spid="88069" grpId="0" animBg="1"/>
      <p:bldP spid="88070" grpId="0" animBg="1"/>
      <p:bldP spid="88071" grpId="0" animBg="1"/>
      <p:bldP spid="88079" grpId="0"/>
      <p:bldP spid="88080" grpId="0" animBg="1"/>
      <p:bldP spid="8808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4C2A99-2CB4-4F0D-BF75-5306495C748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67" name="WordArt 7"/>
          <p:cNvSpPr>
            <a:spLocks noChangeArrowheads="1" noChangeShapeType="1" noTextEdit="1"/>
          </p:cNvSpPr>
          <p:nvPr/>
        </p:nvSpPr>
        <p:spPr bwMode="auto">
          <a:xfrm>
            <a:off x="152400" y="457200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Female Anatomy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534400" y="609600"/>
            <a:ext cx="457200" cy="838200"/>
            <a:chOff x="144" y="336"/>
            <a:chExt cx="288" cy="528"/>
          </a:xfrm>
        </p:grpSpPr>
        <p:sp>
          <p:nvSpPr>
            <p:cNvPr id="18446" name="Oval 9"/>
            <p:cNvSpPr>
              <a:spLocks noChangeArrowheads="1"/>
            </p:cNvSpPr>
            <p:nvPr/>
          </p:nvSpPr>
          <p:spPr bwMode="auto">
            <a:xfrm>
              <a:off x="144" y="336"/>
              <a:ext cx="288" cy="288"/>
            </a:xfrm>
            <a:prstGeom prst="ellips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Line 10"/>
            <p:cNvSpPr>
              <a:spLocks noChangeShapeType="1"/>
            </p:cNvSpPr>
            <p:nvPr/>
          </p:nvSpPr>
          <p:spPr bwMode="auto">
            <a:xfrm>
              <a:off x="288" y="624"/>
              <a:ext cx="0" cy="240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11"/>
            <p:cNvSpPr>
              <a:spLocks noChangeShapeType="1"/>
            </p:cNvSpPr>
            <p:nvPr/>
          </p:nvSpPr>
          <p:spPr bwMode="auto">
            <a:xfrm>
              <a:off x="192" y="720"/>
              <a:ext cx="192" cy="0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6576" name="WordArt 16"/>
          <p:cNvSpPr>
            <a:spLocks noChangeArrowheads="1" noChangeShapeType="1" noTextEdit="1"/>
          </p:cNvSpPr>
          <p:nvPr/>
        </p:nvSpPr>
        <p:spPr bwMode="auto">
          <a:xfrm>
            <a:off x="381000" y="1890713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Ovaries</a:t>
            </a:r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228600" y="2490788"/>
            <a:ext cx="5410200" cy="246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sz="2400" b="1"/>
              <a:t>Corpus Luteum (CL)</a:t>
            </a:r>
            <a:endParaRPr lang="en-US" sz="2400" b="1" u="sng"/>
          </a:p>
          <a:p>
            <a:pPr marL="808038" lvl="1" indent="-350838"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forms after ovum is      released from the follicle</a:t>
            </a:r>
          </a:p>
          <a:p>
            <a:pPr marL="808038" lvl="1" indent="-350838"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function</a:t>
            </a:r>
          </a:p>
          <a:p>
            <a:pPr marL="1317625" lvl="2" indent="-228600"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 b="1"/>
              <a:t>produce progesterone</a:t>
            </a:r>
          </a:p>
        </p:txBody>
      </p:sp>
      <p:pic>
        <p:nvPicPr>
          <p:cNvPr id="66584" name="Picture 24" descr="Ovary &amp; Uterine Tub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1981200"/>
            <a:ext cx="360203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85" name="Line 25"/>
          <p:cNvSpPr>
            <a:spLocks noChangeShapeType="1"/>
          </p:cNvSpPr>
          <p:nvPr/>
        </p:nvSpPr>
        <p:spPr bwMode="auto">
          <a:xfrm>
            <a:off x="3581400" y="2743200"/>
            <a:ext cx="312420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sm"/>
            <a:tailEnd type="none" w="med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6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6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66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6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6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6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66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6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6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66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6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6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66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 animBg="1"/>
      <p:bldP spid="66566" grpId="0" animBg="1"/>
      <p:bldP spid="66567" grpId="0" animBg="1"/>
      <p:bldP spid="66576" grpId="0" animBg="1"/>
      <p:bldP spid="6658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E9351B-BEEC-4E4A-855E-E15C330A6B8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5638" name="Oval 38"/>
          <p:cNvSpPr>
            <a:spLocks noChangeArrowheads="1"/>
          </p:cNvSpPr>
          <p:nvPr/>
        </p:nvSpPr>
        <p:spPr bwMode="auto">
          <a:xfrm>
            <a:off x="2209800" y="5562600"/>
            <a:ext cx="2514600" cy="1081088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606" name="WordArt 6"/>
          <p:cNvSpPr>
            <a:spLocks noChangeArrowheads="1" noChangeShapeType="1" noTextEdit="1"/>
          </p:cNvSpPr>
          <p:nvPr/>
        </p:nvSpPr>
        <p:spPr bwMode="auto">
          <a:xfrm>
            <a:off x="152400" y="457200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Female Anatomy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534400" y="609600"/>
            <a:ext cx="457200" cy="838200"/>
            <a:chOff x="144" y="336"/>
            <a:chExt cx="288" cy="528"/>
          </a:xfrm>
        </p:grpSpPr>
        <p:sp>
          <p:nvSpPr>
            <p:cNvPr id="19481" name="Oval 10"/>
            <p:cNvSpPr>
              <a:spLocks noChangeArrowheads="1"/>
            </p:cNvSpPr>
            <p:nvPr/>
          </p:nvSpPr>
          <p:spPr bwMode="auto">
            <a:xfrm>
              <a:off x="144" y="336"/>
              <a:ext cx="288" cy="288"/>
            </a:xfrm>
            <a:prstGeom prst="ellips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Line 11"/>
            <p:cNvSpPr>
              <a:spLocks noChangeShapeType="1"/>
            </p:cNvSpPr>
            <p:nvPr/>
          </p:nvSpPr>
          <p:spPr bwMode="auto">
            <a:xfrm>
              <a:off x="288" y="624"/>
              <a:ext cx="0" cy="240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Line 12"/>
            <p:cNvSpPr>
              <a:spLocks noChangeShapeType="1"/>
            </p:cNvSpPr>
            <p:nvPr/>
          </p:nvSpPr>
          <p:spPr bwMode="auto">
            <a:xfrm>
              <a:off x="192" y="720"/>
              <a:ext cx="192" cy="0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5613" name="Picture 13" descr="Female reproductive tract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821" r="22708"/>
          <a:stretch>
            <a:fillRect/>
          </a:stretch>
        </p:blipFill>
        <p:spPr>
          <a:xfrm>
            <a:off x="228600" y="1828800"/>
            <a:ext cx="2819400" cy="3665538"/>
          </a:xfrm>
          <a:noFill/>
        </p:spPr>
      </p:pic>
      <p:sp>
        <p:nvSpPr>
          <p:cNvPr id="25614" name="WordArt 14"/>
          <p:cNvSpPr>
            <a:spLocks noChangeArrowheads="1" noChangeShapeType="1" noTextEdit="1"/>
          </p:cNvSpPr>
          <p:nvPr/>
        </p:nvSpPr>
        <p:spPr bwMode="auto">
          <a:xfrm>
            <a:off x="3200400" y="1905000"/>
            <a:ext cx="2362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Oviducts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3124200" y="2424113"/>
            <a:ext cx="54102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Transport eggs from ovary to uterus</a:t>
            </a:r>
          </a:p>
          <a:p>
            <a:pPr marL="225425" indent="-22542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Are site of fertilization</a:t>
            </a:r>
            <a:endParaRPr lang="en-US" sz="2400" i="1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990600" y="2209800"/>
            <a:ext cx="2133600" cy="533400"/>
            <a:chOff x="624" y="1392"/>
            <a:chExt cx="1344" cy="336"/>
          </a:xfrm>
        </p:grpSpPr>
        <p:sp>
          <p:nvSpPr>
            <p:cNvPr id="19479" name="Line 26"/>
            <p:cNvSpPr>
              <a:spLocks noChangeShapeType="1"/>
            </p:cNvSpPr>
            <p:nvPr/>
          </p:nvSpPr>
          <p:spPr bwMode="auto">
            <a:xfrm flipV="1">
              <a:off x="1248" y="1392"/>
              <a:ext cx="720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oval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Line 27"/>
            <p:cNvSpPr>
              <a:spLocks noChangeShapeType="1"/>
            </p:cNvSpPr>
            <p:nvPr/>
          </p:nvSpPr>
          <p:spPr bwMode="auto">
            <a:xfrm flipV="1">
              <a:off x="624" y="1392"/>
              <a:ext cx="1344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oval" w="med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29" name="WordArt 29"/>
          <p:cNvSpPr>
            <a:spLocks noChangeArrowheads="1" noChangeShapeType="1" noTextEdit="1"/>
          </p:cNvSpPr>
          <p:nvPr/>
        </p:nvSpPr>
        <p:spPr bwMode="auto">
          <a:xfrm>
            <a:off x="3186113" y="4038600"/>
            <a:ext cx="426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Infundibulums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3124200" y="4648200"/>
            <a:ext cx="54102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Pick eggs at </a:t>
            </a:r>
            <a:r>
              <a:rPr lang="en-US" sz="2400" i="1"/>
              <a:t>ovulation</a:t>
            </a:r>
            <a:r>
              <a:rPr lang="en-US" sz="2400" b="1"/>
              <a:t> and direct them into the body of the oviducts </a:t>
            </a:r>
            <a:endParaRPr lang="en-US" sz="2400" i="1"/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2062163" y="3113088"/>
            <a:ext cx="1062037" cy="11541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oval" w="med" len="sm"/>
          </a:ln>
        </p:spPr>
        <p:txBody>
          <a:bodyPr/>
          <a:lstStyle/>
          <a:p>
            <a:endParaRPr lang="en-US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914400" y="3048000"/>
            <a:ext cx="2209800" cy="1219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oval" w="med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4910138" y="5029200"/>
            <a:ext cx="1309687" cy="1066800"/>
            <a:chOff x="3093" y="3168"/>
            <a:chExt cx="825" cy="672"/>
          </a:xfrm>
        </p:grpSpPr>
        <p:sp>
          <p:nvSpPr>
            <p:cNvPr id="19477" name="Line 35"/>
            <p:cNvSpPr>
              <a:spLocks noChangeShapeType="1"/>
            </p:cNvSpPr>
            <p:nvPr/>
          </p:nvSpPr>
          <p:spPr bwMode="auto">
            <a:xfrm>
              <a:off x="3918" y="3168"/>
              <a:ext cx="0" cy="67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Line 36"/>
            <p:cNvSpPr>
              <a:spLocks noChangeShapeType="1"/>
            </p:cNvSpPr>
            <p:nvPr/>
          </p:nvSpPr>
          <p:spPr bwMode="auto">
            <a:xfrm flipH="1">
              <a:off x="3093" y="3831"/>
              <a:ext cx="816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2133600" y="5410200"/>
            <a:ext cx="2667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solidFill>
                  <a:srgbClr val="6699FF"/>
                </a:solidFill>
              </a:rPr>
              <a:t>process of discharging an ovum from the mature follicle of an ovary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5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5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5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25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8" grpId="0" animBg="1"/>
      <p:bldP spid="25606" grpId="0" animBg="1"/>
      <p:bldP spid="25607" grpId="0" animBg="1"/>
      <p:bldP spid="25608" grpId="0" animBg="1"/>
      <p:bldP spid="25614" grpId="0" animBg="1"/>
      <p:bldP spid="25629" grpId="0" animBg="1"/>
      <p:bldP spid="25633" grpId="0" animBg="1"/>
      <p:bldP spid="25634" grpId="0" animBg="1"/>
      <p:bldP spid="2563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F7D096-9351-47A8-98D5-290BE84C4588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30" name="WordArt 6"/>
          <p:cNvSpPr>
            <a:spLocks noChangeArrowheads="1" noChangeShapeType="1" noTextEdit="1"/>
          </p:cNvSpPr>
          <p:nvPr/>
        </p:nvSpPr>
        <p:spPr bwMode="auto">
          <a:xfrm>
            <a:off x="152400" y="457200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Female Anatomy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534400" y="609600"/>
            <a:ext cx="457200" cy="838200"/>
            <a:chOff x="144" y="336"/>
            <a:chExt cx="288" cy="528"/>
          </a:xfrm>
        </p:grpSpPr>
        <p:sp>
          <p:nvSpPr>
            <p:cNvPr id="20498" name="Oval 10"/>
            <p:cNvSpPr>
              <a:spLocks noChangeArrowheads="1"/>
            </p:cNvSpPr>
            <p:nvPr/>
          </p:nvSpPr>
          <p:spPr bwMode="auto">
            <a:xfrm>
              <a:off x="144" y="336"/>
              <a:ext cx="288" cy="288"/>
            </a:xfrm>
            <a:prstGeom prst="ellips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Line 11"/>
            <p:cNvSpPr>
              <a:spLocks noChangeShapeType="1"/>
            </p:cNvSpPr>
            <p:nvPr/>
          </p:nvSpPr>
          <p:spPr bwMode="auto">
            <a:xfrm>
              <a:off x="288" y="624"/>
              <a:ext cx="0" cy="240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Line 12"/>
            <p:cNvSpPr>
              <a:spLocks noChangeShapeType="1"/>
            </p:cNvSpPr>
            <p:nvPr/>
          </p:nvSpPr>
          <p:spPr bwMode="auto">
            <a:xfrm>
              <a:off x="192" y="720"/>
              <a:ext cx="192" cy="0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6637" name="Picture 13" descr="Female reproductive tract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821" r="22708"/>
          <a:stretch>
            <a:fillRect/>
          </a:stretch>
        </p:blipFill>
        <p:spPr>
          <a:xfrm>
            <a:off x="228600" y="1828800"/>
            <a:ext cx="2819400" cy="3665538"/>
          </a:xfrm>
          <a:noFill/>
        </p:spPr>
      </p:pic>
      <p:sp>
        <p:nvSpPr>
          <p:cNvPr id="26638" name="WordArt 14"/>
          <p:cNvSpPr>
            <a:spLocks noChangeArrowheads="1" noChangeShapeType="1" noTextEdit="1"/>
          </p:cNvSpPr>
          <p:nvPr/>
        </p:nvSpPr>
        <p:spPr bwMode="auto">
          <a:xfrm>
            <a:off x="3276600" y="1890713"/>
            <a:ext cx="1828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Uterus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124200" y="2395538"/>
            <a:ext cx="5410200" cy="385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Consists of horns and a body</a:t>
            </a:r>
          </a:p>
          <a:p>
            <a:pPr marL="688975" lvl="1" indent="-231775">
              <a:lnSpc>
                <a:spcPct val="90000"/>
              </a:lnSpc>
              <a:spcBef>
                <a:spcPct val="50000"/>
              </a:spcBef>
              <a:buFont typeface="Arial" charset="0"/>
              <a:buChar char="−"/>
            </a:pPr>
            <a:r>
              <a:rPr lang="en-US" sz="2400" b="1"/>
              <a:t>uterine horns</a:t>
            </a:r>
          </a:p>
          <a:p>
            <a:pPr marL="688975" lvl="1" indent="-231775">
              <a:lnSpc>
                <a:spcPct val="90000"/>
              </a:lnSpc>
              <a:spcBef>
                <a:spcPct val="50000"/>
              </a:spcBef>
              <a:buFont typeface="Arial" charset="0"/>
              <a:buChar char="−"/>
            </a:pPr>
            <a:r>
              <a:rPr lang="en-US" sz="2400" b="1"/>
              <a:t>uterine body</a:t>
            </a:r>
          </a:p>
          <a:p>
            <a:pPr marL="225425" indent="-22542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Is site of embryonic growth</a:t>
            </a:r>
          </a:p>
          <a:p>
            <a:pPr marL="225425" indent="-22542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Is site of placental and fetal development</a:t>
            </a:r>
          </a:p>
          <a:p>
            <a:pPr marL="225425" indent="-22542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Varies in shape among species</a:t>
            </a:r>
            <a:endParaRPr lang="en-US" sz="2400" i="1"/>
          </a:p>
          <a:p>
            <a:pPr marL="225425" indent="-225425">
              <a:spcBef>
                <a:spcPct val="50000"/>
              </a:spcBef>
              <a:buFontTx/>
              <a:buChar char="•"/>
            </a:pPr>
            <a:endParaRPr lang="en-US" sz="2400" i="1"/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838200" y="1981200"/>
            <a:ext cx="2738438" cy="1077913"/>
            <a:chOff x="528" y="1248"/>
            <a:chExt cx="1725" cy="679"/>
          </a:xfrm>
        </p:grpSpPr>
        <p:sp>
          <p:nvSpPr>
            <p:cNvPr id="20496" name="Line 34"/>
            <p:cNvSpPr>
              <a:spLocks noChangeShapeType="1"/>
            </p:cNvSpPr>
            <p:nvPr/>
          </p:nvSpPr>
          <p:spPr bwMode="auto">
            <a:xfrm>
              <a:off x="1392" y="1248"/>
              <a:ext cx="861" cy="67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oval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35"/>
            <p:cNvSpPr>
              <a:spLocks noChangeShapeType="1"/>
            </p:cNvSpPr>
            <p:nvPr/>
          </p:nvSpPr>
          <p:spPr bwMode="auto">
            <a:xfrm>
              <a:off x="528" y="1296"/>
              <a:ext cx="1725" cy="63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oval" w="med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60" name="Line 36"/>
          <p:cNvSpPr>
            <a:spLocks noChangeShapeType="1"/>
          </p:cNvSpPr>
          <p:nvPr/>
        </p:nvSpPr>
        <p:spPr bwMode="auto">
          <a:xfrm>
            <a:off x="1447800" y="2819400"/>
            <a:ext cx="2128838" cy="7762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oval" w="med" len="sm"/>
          </a:ln>
        </p:spPr>
        <p:txBody>
          <a:bodyPr/>
          <a:lstStyle/>
          <a:p>
            <a:endParaRPr lang="en-US"/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228600" y="5838825"/>
            <a:ext cx="6629400" cy="638175"/>
          </a:xfrm>
          <a:prstGeom prst="rect">
            <a:avLst/>
          </a:prstGeom>
          <a:noFill/>
          <a:ln w="57150" cap="rnd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Verdana" pitchFamily="34" charset="0"/>
              </a:rPr>
              <a:t>A sow has a very long uterus and a mare has a very short uterus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6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6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6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26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6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6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26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6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  <p:bldP spid="26631" grpId="0" animBg="1"/>
      <p:bldP spid="26632" grpId="0" animBg="1"/>
      <p:bldP spid="26638" grpId="0" animBg="1"/>
      <p:bldP spid="26660" grpId="0" animBg="1"/>
      <p:bldP spid="2666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6CA443-E418-4EE9-A7D4-F2CEF8FBC97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1524000" y="2286000"/>
            <a:ext cx="73152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0838" indent="-350838">
              <a:spcBef>
                <a:spcPct val="50000"/>
              </a:spcBef>
              <a:buFontTx/>
              <a:buAutoNum type="arabicPeriod"/>
            </a:pPr>
            <a:r>
              <a:rPr lang="en-US" sz="2800" b="1"/>
              <a:t>To label and identify male and female reproductive anatomy</a:t>
            </a:r>
          </a:p>
          <a:p>
            <a:pPr marL="350838" indent="-350838">
              <a:spcBef>
                <a:spcPct val="50000"/>
              </a:spcBef>
              <a:buFontTx/>
              <a:buAutoNum type="arabicPeriod"/>
            </a:pPr>
            <a:r>
              <a:rPr lang="en-US" sz="2800" b="1"/>
              <a:t>To describe the structures and functions of male and female reproductive anatomy</a:t>
            </a:r>
          </a:p>
          <a:p>
            <a:pPr marL="350838" indent="-350838">
              <a:spcBef>
                <a:spcPct val="50000"/>
              </a:spcBef>
              <a:buFontTx/>
              <a:buAutoNum type="arabicPeriod"/>
            </a:pPr>
            <a:r>
              <a:rPr lang="en-US" sz="2800" b="1"/>
              <a:t>To understand the animal reproductive process, including the estrous cycle, ovulation, gestation and parturition</a:t>
            </a:r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 rot="5400000">
            <a:off x="3848100" y="-33147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auto">
          <a:xfrm>
            <a:off x="0" y="0"/>
            <a:ext cx="1447800" cy="6858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9092" name="WordArt 4"/>
          <p:cNvSpPr>
            <a:spLocks noChangeArrowheads="1" noChangeShapeType="1" noTextEdit="1"/>
          </p:cNvSpPr>
          <p:nvPr/>
        </p:nvSpPr>
        <p:spPr bwMode="auto">
          <a:xfrm>
            <a:off x="3505200" y="762000"/>
            <a:ext cx="5181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381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92457" dir="956724" algn="ctr" rotWithShape="0">
                    <a:srgbClr val="000066"/>
                  </a:outerShdw>
                </a:effectLst>
                <a:latin typeface="Arial Black"/>
              </a:rPr>
              <a:t>Objectives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 rot="-1661596">
            <a:off x="228600" y="685800"/>
            <a:ext cx="3124200" cy="1295400"/>
            <a:chOff x="2352" y="864"/>
            <a:chExt cx="2106" cy="1056"/>
          </a:xfrm>
        </p:grpSpPr>
        <p:sp>
          <p:nvSpPr>
            <p:cNvPr id="3087" name="WordArt 8"/>
            <p:cNvSpPr>
              <a:spLocks noChangeArrowheads="1" noChangeShapeType="1" noTextEdit="1"/>
            </p:cNvSpPr>
            <p:nvPr/>
          </p:nvSpPr>
          <p:spPr bwMode="auto">
            <a:xfrm>
              <a:off x="2370" y="864"/>
              <a:ext cx="2058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2857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99FF"/>
                  </a:solidFill>
                  <a:effectLst>
                    <a:outerShdw dist="107763" dir="13500000" algn="ctr" rotWithShape="0">
                      <a:srgbClr val="000066"/>
                    </a:outerShdw>
                  </a:effectLst>
                  <a:latin typeface="Arial Black"/>
                </a:rPr>
                <a:t>Basic Animal</a:t>
              </a:r>
            </a:p>
          </p:txBody>
        </p:sp>
        <p:sp>
          <p:nvSpPr>
            <p:cNvPr id="3088" name="WordArt 9"/>
            <p:cNvSpPr>
              <a:spLocks noChangeArrowheads="1" noChangeShapeType="1" noTextEdit="1"/>
            </p:cNvSpPr>
            <p:nvPr/>
          </p:nvSpPr>
          <p:spPr bwMode="auto">
            <a:xfrm>
              <a:off x="2352" y="1392"/>
              <a:ext cx="2106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2857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99FF"/>
                  </a:solidFill>
                  <a:effectLst>
                    <a:outerShdw dist="107763" dir="13500000" algn="ctr" rotWithShape="0">
                      <a:srgbClr val="000066"/>
                    </a:outerShdw>
                  </a:effectLst>
                  <a:latin typeface="Arial Black"/>
                </a:rPr>
                <a:t>Reproduction</a:t>
              </a:r>
            </a:p>
          </p:txBody>
        </p:sp>
      </p:grpSp>
      <p:sp>
        <p:nvSpPr>
          <p:cNvPr id="89098" name="Line 10"/>
          <p:cNvSpPr>
            <a:spLocks noChangeShapeType="1"/>
          </p:cNvSpPr>
          <p:nvPr/>
        </p:nvSpPr>
        <p:spPr bwMode="auto">
          <a:xfrm>
            <a:off x="2438400" y="1676400"/>
            <a:ext cx="762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099" name="Line 11"/>
          <p:cNvSpPr>
            <a:spLocks noChangeShapeType="1"/>
          </p:cNvSpPr>
          <p:nvPr/>
        </p:nvSpPr>
        <p:spPr bwMode="auto">
          <a:xfrm>
            <a:off x="2803525" y="1524000"/>
            <a:ext cx="5334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100" name="Line 12"/>
          <p:cNvSpPr>
            <a:spLocks noChangeShapeType="1"/>
          </p:cNvSpPr>
          <p:nvPr/>
        </p:nvSpPr>
        <p:spPr bwMode="auto">
          <a:xfrm>
            <a:off x="3124200" y="1371600"/>
            <a:ext cx="304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9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9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  <p:bldP spid="89098" grpId="0" animBg="1"/>
      <p:bldP spid="89099" grpId="0" animBg="1"/>
      <p:bldP spid="8910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F88F0C-92B7-43C2-A1B2-1BD78836B40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7673" name="Oval 25"/>
          <p:cNvSpPr>
            <a:spLocks noChangeArrowheads="1"/>
          </p:cNvSpPr>
          <p:nvPr/>
        </p:nvSpPr>
        <p:spPr bwMode="auto">
          <a:xfrm>
            <a:off x="2743200" y="4724400"/>
            <a:ext cx="5638800" cy="685800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653" name="WordArt 5"/>
          <p:cNvSpPr>
            <a:spLocks noChangeArrowheads="1" noChangeShapeType="1" noTextEdit="1"/>
          </p:cNvSpPr>
          <p:nvPr/>
        </p:nvSpPr>
        <p:spPr bwMode="auto">
          <a:xfrm>
            <a:off x="152400" y="457200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Female Anatomy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534400" y="609600"/>
            <a:ext cx="457200" cy="838200"/>
            <a:chOff x="144" y="336"/>
            <a:chExt cx="288" cy="528"/>
          </a:xfrm>
        </p:grpSpPr>
        <p:sp>
          <p:nvSpPr>
            <p:cNvPr id="21525" name="Oval 9"/>
            <p:cNvSpPr>
              <a:spLocks noChangeArrowheads="1"/>
            </p:cNvSpPr>
            <p:nvPr/>
          </p:nvSpPr>
          <p:spPr bwMode="auto">
            <a:xfrm>
              <a:off x="144" y="336"/>
              <a:ext cx="288" cy="288"/>
            </a:xfrm>
            <a:prstGeom prst="ellips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6" name="Line 10"/>
            <p:cNvSpPr>
              <a:spLocks noChangeShapeType="1"/>
            </p:cNvSpPr>
            <p:nvPr/>
          </p:nvSpPr>
          <p:spPr bwMode="auto">
            <a:xfrm>
              <a:off x="288" y="624"/>
              <a:ext cx="0" cy="240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Line 11"/>
            <p:cNvSpPr>
              <a:spLocks noChangeShapeType="1"/>
            </p:cNvSpPr>
            <p:nvPr/>
          </p:nvSpPr>
          <p:spPr bwMode="auto">
            <a:xfrm>
              <a:off x="192" y="720"/>
              <a:ext cx="192" cy="0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7660" name="Picture 12" descr="Female reproductive trac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821" r="22708"/>
          <a:stretch>
            <a:fillRect/>
          </a:stretch>
        </p:blipFill>
        <p:spPr bwMode="auto">
          <a:xfrm>
            <a:off x="228600" y="1828800"/>
            <a:ext cx="2819400" cy="366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1" name="WordArt 13"/>
          <p:cNvSpPr>
            <a:spLocks noChangeArrowheads="1" noChangeShapeType="1" noTextEdit="1"/>
          </p:cNvSpPr>
          <p:nvPr/>
        </p:nvSpPr>
        <p:spPr bwMode="auto">
          <a:xfrm>
            <a:off x="3276600" y="1890713"/>
            <a:ext cx="2133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Vagina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3124200" y="2362200"/>
            <a:ext cx="541020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Is receptacle for the penis during copulation</a:t>
            </a:r>
          </a:p>
          <a:p>
            <a:pPr marL="225425" indent="-22542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Serves as birth canal at parturition</a:t>
            </a:r>
          </a:p>
          <a:p>
            <a:pPr marL="225425" indent="-22542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Is separated from uterus by the </a:t>
            </a:r>
            <a:r>
              <a:rPr lang="en-US" sz="2400" i="1"/>
              <a:t>cervix</a:t>
            </a:r>
          </a:p>
          <a:p>
            <a:pPr marL="225425" indent="-22542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n-US" sz="2400" i="1"/>
          </a:p>
          <a:p>
            <a:pPr marL="225425" indent="-22542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n-US" sz="1200" b="1" i="1"/>
          </a:p>
          <a:p>
            <a:pPr marL="225425" indent="-22542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Is passageway for expelling liquid wastes</a:t>
            </a:r>
          </a:p>
          <a:p>
            <a:pPr marL="225425" indent="-225425">
              <a:spcBef>
                <a:spcPct val="50000"/>
              </a:spcBef>
              <a:buFontTx/>
              <a:buChar char="•"/>
            </a:pPr>
            <a:endParaRPr lang="en-US" sz="2400" b="1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 flipV="1">
            <a:off x="1447800" y="2209800"/>
            <a:ext cx="16764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oval" w="med" len="sm"/>
          </a:ln>
        </p:spPr>
        <p:txBody>
          <a:bodyPr/>
          <a:lstStyle/>
          <a:p>
            <a:endParaRPr lang="en-US"/>
          </a:p>
        </p:txBody>
      </p:sp>
      <p:sp>
        <p:nvSpPr>
          <p:cNvPr id="27666" name="Oval 18"/>
          <p:cNvSpPr>
            <a:spLocks noChangeArrowheads="1"/>
          </p:cNvSpPr>
          <p:nvPr/>
        </p:nvSpPr>
        <p:spPr bwMode="auto">
          <a:xfrm>
            <a:off x="1143000" y="2895600"/>
            <a:ext cx="685800" cy="533400"/>
          </a:xfrm>
          <a:prstGeom prst="ellipse">
            <a:avLst/>
          </a:prstGeom>
          <a:solidFill>
            <a:srgbClr val="6699FF">
              <a:alpha val="27843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Text Box 22"/>
          <p:cNvSpPr txBox="1">
            <a:spLocks noChangeArrowheads="1"/>
          </p:cNvSpPr>
          <p:nvPr/>
        </p:nvSpPr>
        <p:spPr bwMode="auto">
          <a:xfrm>
            <a:off x="2362200" y="4724400"/>
            <a:ext cx="6553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solidFill>
                  <a:srgbClr val="6699FF"/>
                </a:solidFill>
              </a:rPr>
              <a:t>major barrier and protection of the uterus and developing fetus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2119313" y="4600575"/>
            <a:ext cx="1295400" cy="457200"/>
            <a:chOff x="1335" y="2898"/>
            <a:chExt cx="816" cy="288"/>
          </a:xfrm>
        </p:grpSpPr>
        <p:sp>
          <p:nvSpPr>
            <p:cNvPr id="21522" name="Line 19"/>
            <p:cNvSpPr>
              <a:spLocks noChangeShapeType="1"/>
            </p:cNvSpPr>
            <p:nvPr/>
          </p:nvSpPr>
          <p:spPr bwMode="auto">
            <a:xfrm flipH="1">
              <a:off x="1335" y="2898"/>
              <a:ext cx="816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26"/>
            <p:cNvSpPr>
              <a:spLocks noChangeShapeType="1"/>
            </p:cNvSpPr>
            <p:nvPr/>
          </p:nvSpPr>
          <p:spPr bwMode="auto">
            <a:xfrm>
              <a:off x="1347" y="2898"/>
              <a:ext cx="0" cy="288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27"/>
            <p:cNvSpPr>
              <a:spLocks noChangeShapeType="1"/>
            </p:cNvSpPr>
            <p:nvPr/>
          </p:nvSpPr>
          <p:spPr bwMode="auto">
            <a:xfrm>
              <a:off x="1335" y="3182"/>
              <a:ext cx="336" cy="4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76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76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76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3" grpId="0" animBg="1"/>
      <p:bldP spid="27653" grpId="0" animBg="1"/>
      <p:bldP spid="27654" grpId="0" animBg="1"/>
      <p:bldP spid="27655" grpId="0" animBg="1"/>
      <p:bldP spid="27661" grpId="0" animBg="1"/>
      <p:bldP spid="27665" grpId="0" animBg="1"/>
      <p:bldP spid="27666" grpId="0" animBg="1"/>
      <p:bldP spid="2767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BF55FE-EF42-4DE7-987D-08A41553669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152400" y="457200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Female Anatomy</a:t>
            </a: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534400" y="609600"/>
            <a:ext cx="457200" cy="838200"/>
            <a:chOff x="144" y="336"/>
            <a:chExt cx="288" cy="528"/>
          </a:xfrm>
        </p:grpSpPr>
        <p:sp>
          <p:nvSpPr>
            <p:cNvPr id="22550" name="Oval 8"/>
            <p:cNvSpPr>
              <a:spLocks noChangeArrowheads="1"/>
            </p:cNvSpPr>
            <p:nvPr/>
          </p:nvSpPr>
          <p:spPr bwMode="auto">
            <a:xfrm>
              <a:off x="144" y="336"/>
              <a:ext cx="288" cy="288"/>
            </a:xfrm>
            <a:prstGeom prst="ellips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1" name="Line 9"/>
            <p:cNvSpPr>
              <a:spLocks noChangeShapeType="1"/>
            </p:cNvSpPr>
            <p:nvPr/>
          </p:nvSpPr>
          <p:spPr bwMode="auto">
            <a:xfrm>
              <a:off x="288" y="624"/>
              <a:ext cx="0" cy="240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10"/>
            <p:cNvSpPr>
              <a:spLocks noChangeShapeType="1"/>
            </p:cNvSpPr>
            <p:nvPr/>
          </p:nvSpPr>
          <p:spPr bwMode="auto">
            <a:xfrm>
              <a:off x="192" y="720"/>
              <a:ext cx="192" cy="0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8683" name="Picture 11" descr="Female reproductive trac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8821" r="22708"/>
          <a:stretch>
            <a:fillRect/>
          </a:stretch>
        </p:blipFill>
        <p:spPr bwMode="auto">
          <a:xfrm>
            <a:off x="228600" y="1828800"/>
            <a:ext cx="2819400" cy="366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3" name="WordArt 21"/>
          <p:cNvSpPr>
            <a:spLocks noChangeArrowheads="1" noChangeShapeType="1" noTextEdit="1"/>
          </p:cNvSpPr>
          <p:nvPr/>
        </p:nvSpPr>
        <p:spPr bwMode="auto">
          <a:xfrm>
            <a:off x="3276600" y="1924050"/>
            <a:ext cx="1752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Vulva</a:t>
            </a:r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3124200" y="2381250"/>
            <a:ext cx="5410200" cy="370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spcBef>
                <a:spcPct val="50000"/>
              </a:spcBef>
              <a:buFontTx/>
              <a:buChar char="•"/>
            </a:pPr>
            <a:r>
              <a:rPr lang="en-US" sz="2400" b="1"/>
              <a:t>Is external portion of the female reproductive tract</a:t>
            </a:r>
          </a:p>
          <a:p>
            <a:pPr marL="225425" indent="-22542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Serves to:</a:t>
            </a:r>
          </a:p>
          <a:p>
            <a:pPr marL="808038" lvl="1" indent="-350838"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protect internal system from infection</a:t>
            </a:r>
          </a:p>
          <a:p>
            <a:pPr marL="808038" lvl="1" indent="-350838"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initially receive the penis at copulation</a:t>
            </a:r>
          </a:p>
          <a:p>
            <a:pPr marL="808038" lvl="1" indent="-350838"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act as passageway for urine</a:t>
            </a:r>
          </a:p>
        </p:txBody>
      </p:sp>
      <p:sp>
        <p:nvSpPr>
          <p:cNvPr id="28695" name="WordArt 23"/>
          <p:cNvSpPr>
            <a:spLocks noChangeArrowheads="1" noChangeShapeType="1" noTextEdit="1"/>
          </p:cNvSpPr>
          <p:nvPr/>
        </p:nvSpPr>
        <p:spPr bwMode="auto">
          <a:xfrm>
            <a:off x="152400" y="5715000"/>
            <a:ext cx="21336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Clitoris</a:t>
            </a:r>
          </a:p>
        </p:txBody>
      </p: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447800" y="2209800"/>
            <a:ext cx="1752600" cy="3352800"/>
            <a:chOff x="912" y="1392"/>
            <a:chExt cx="1104" cy="2112"/>
          </a:xfrm>
        </p:grpSpPr>
        <p:sp>
          <p:nvSpPr>
            <p:cNvPr id="22545" name="Line 24"/>
            <p:cNvSpPr>
              <a:spLocks noChangeShapeType="1"/>
            </p:cNvSpPr>
            <p:nvPr/>
          </p:nvSpPr>
          <p:spPr bwMode="auto">
            <a:xfrm flipV="1">
              <a:off x="1200" y="1392"/>
              <a:ext cx="816" cy="17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oval" w="med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546" name="Group 30"/>
            <p:cNvGrpSpPr>
              <a:grpSpLocks/>
            </p:cNvGrpSpPr>
            <p:nvPr/>
          </p:nvGrpSpPr>
          <p:grpSpPr bwMode="auto">
            <a:xfrm>
              <a:off x="912" y="3120"/>
              <a:ext cx="336" cy="384"/>
              <a:chOff x="960" y="3120"/>
              <a:chExt cx="240" cy="336"/>
            </a:xfrm>
          </p:grpSpPr>
          <p:sp>
            <p:nvSpPr>
              <p:cNvPr id="22547" name="Line 27"/>
              <p:cNvSpPr>
                <a:spLocks noChangeShapeType="1"/>
              </p:cNvSpPr>
              <p:nvPr/>
            </p:nvSpPr>
            <p:spPr bwMode="auto">
              <a:xfrm flipV="1">
                <a:off x="1008" y="3168"/>
                <a:ext cx="192" cy="28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8" name="Line 28"/>
              <p:cNvSpPr>
                <a:spLocks noChangeShapeType="1"/>
              </p:cNvSpPr>
              <p:nvPr/>
            </p:nvSpPr>
            <p:spPr bwMode="auto">
              <a:xfrm>
                <a:off x="960" y="3408"/>
                <a:ext cx="48" cy="4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9" name="Line 29"/>
              <p:cNvSpPr>
                <a:spLocks noChangeShapeType="1"/>
              </p:cNvSpPr>
              <p:nvPr/>
            </p:nvSpPr>
            <p:spPr bwMode="auto">
              <a:xfrm>
                <a:off x="1152" y="3120"/>
                <a:ext cx="48" cy="4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8703" name="Line 31"/>
          <p:cNvSpPr>
            <a:spLocks noChangeShapeType="1"/>
          </p:cNvSpPr>
          <p:nvPr/>
        </p:nvSpPr>
        <p:spPr bwMode="auto">
          <a:xfrm flipH="1">
            <a:off x="457200" y="5257800"/>
            <a:ext cx="9144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oval" w="med" len="sm"/>
          </a:ln>
        </p:spPr>
        <p:txBody>
          <a:bodyPr/>
          <a:lstStyle/>
          <a:p>
            <a:endParaRPr lang="en-US"/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76200" y="6208713"/>
            <a:ext cx="39624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Sensory erectile organ</a:t>
            </a:r>
            <a:endParaRPr lang="en-US" sz="24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8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8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28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86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6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286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8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28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8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8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28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8677" grpId="0" animBg="1"/>
      <p:bldP spid="28678" grpId="0" animBg="1"/>
      <p:bldP spid="28693" grpId="0" animBg="1"/>
      <p:bldP spid="28695" grpId="0" animBg="1"/>
      <p:bldP spid="2870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B22CC7-E471-41D8-945D-9F0D1B2E2CCE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35881" name="Rectangle 4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3558" name="Picture 36" descr="Chicken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0"/>
            <a:ext cx="2209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04800" y="2667000"/>
            <a:ext cx="8610600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ctr">
              <a:spcBef>
                <a:spcPct val="50000"/>
              </a:spcBef>
            </a:pPr>
            <a:r>
              <a:rPr lang="en-US" sz="2400" b="1" u="sng"/>
              <a:t>How Female Anatomy Differs</a:t>
            </a:r>
          </a:p>
          <a:p>
            <a:pPr marL="231775" indent="-231775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Mature female poultry have only one functional ovary and oviduct (left ovary)</a:t>
            </a:r>
          </a:p>
          <a:p>
            <a:pPr marL="231775" indent="-231775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Ova produced in ovary are developed into egg yolks</a:t>
            </a:r>
          </a:p>
          <a:p>
            <a:pPr marL="231775" indent="-231775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Oviduct has five parts</a:t>
            </a:r>
          </a:p>
          <a:p>
            <a:pPr marL="800100" lvl="1" indent="-342900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r>
              <a:rPr lang="en-US" sz="2000" b="1"/>
              <a:t>funnel: receives yolks from ovary and stores sperm cells</a:t>
            </a:r>
          </a:p>
          <a:p>
            <a:pPr marL="800100" lvl="1" indent="-342900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r>
              <a:rPr lang="en-US" sz="2000" b="1"/>
              <a:t>magnum: secretes thick white of egg</a:t>
            </a:r>
          </a:p>
          <a:p>
            <a:pPr marL="800100" lvl="1" indent="-342900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r>
              <a:rPr lang="en-US" sz="2000" b="1"/>
              <a:t>isthmus: adds two shell membranes</a:t>
            </a:r>
          </a:p>
          <a:p>
            <a:pPr marL="800100" lvl="1" indent="-342900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r>
              <a:rPr lang="en-US" sz="2000" b="1"/>
              <a:t>uterus: adds thin white and outer shell</a:t>
            </a:r>
          </a:p>
          <a:p>
            <a:pPr marL="800100" lvl="1" indent="-342900">
              <a:lnSpc>
                <a:spcPct val="75000"/>
              </a:lnSpc>
              <a:spcBef>
                <a:spcPct val="50000"/>
              </a:spcBef>
              <a:buFontTx/>
              <a:buAutoNum type="arabicPeriod"/>
            </a:pPr>
            <a:r>
              <a:rPr lang="en-US" sz="2000" b="1"/>
              <a:t>vent: opening where egg is laid</a:t>
            </a:r>
          </a:p>
          <a:p>
            <a:pPr marL="231775" indent="-231775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endParaRPr lang="en-US" sz="2400" b="1"/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1676400" y="1995488"/>
            <a:ext cx="7239000" cy="552450"/>
          </a:xfrm>
          <a:prstGeom prst="ellipse">
            <a:avLst/>
          </a:prstGeom>
          <a:solidFill>
            <a:srgbClr val="6699FF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1" name="WordArt 11"/>
          <p:cNvSpPr>
            <a:spLocks noChangeArrowheads="1" noChangeShapeType="1" noTextEdit="1"/>
          </p:cNvSpPr>
          <p:nvPr/>
        </p:nvSpPr>
        <p:spPr bwMode="auto">
          <a:xfrm>
            <a:off x="152400" y="457200"/>
            <a:ext cx="7162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Poultry Anatomy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1752600" y="1905000"/>
            <a:ext cx="7391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Both the male and female poultry reproductive systems vary compared to other domestic</a:t>
            </a:r>
            <a:r>
              <a:rPr lang="en-US" sz="2000" b="1">
                <a:solidFill>
                  <a:srgbClr val="FF0000"/>
                </a:solidFill>
              </a:rPr>
              <a:t> </a:t>
            </a:r>
            <a:r>
              <a:rPr lang="en-US" sz="2000" b="1"/>
              <a:t>animal species</a:t>
            </a:r>
          </a:p>
        </p:txBody>
      </p:sp>
      <p:pic>
        <p:nvPicPr>
          <p:cNvPr id="35868" name="Picture 28" descr="j0299549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47800"/>
            <a:ext cx="1512888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69" name="WordArt 29"/>
          <p:cNvSpPr>
            <a:spLocks noChangeArrowheads="1" noChangeShapeType="1" noTextEdit="1"/>
          </p:cNvSpPr>
          <p:nvPr/>
        </p:nvSpPr>
        <p:spPr bwMode="auto">
          <a:xfrm>
            <a:off x="304800" y="2286000"/>
            <a:ext cx="1543050" cy="269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Note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900" decel="1000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900" decel="1000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900" decel="1000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  <p:bldP spid="35849" grpId="0" animBg="1"/>
      <p:bldP spid="35850" grpId="0" animBg="1"/>
      <p:bldP spid="35851" grpId="0" animBg="1"/>
      <p:bldP spid="35859" grpId="0"/>
      <p:bldP spid="3586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8647FC-FB0E-455A-8BE8-F9C6A8D14FE5}" type="slidenum">
              <a:rPr lang="en-US" smtClean="0"/>
              <a:pPr/>
              <a:t>23</a:t>
            </a:fld>
            <a:endParaRPr lang="en-US" smtClean="0"/>
          </a:p>
        </p:txBody>
      </p:sp>
      <p:pic>
        <p:nvPicPr>
          <p:cNvPr id="37914" name="Picture 26" descr="DD01582_[1]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6588" y="2286000"/>
            <a:ext cx="4646612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457200" y="2514600"/>
            <a:ext cx="8229600" cy="31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Reoccurs and repeats itself as long as the female is not pregnant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Is controlled by hormones preparing the reproductive tract for ovulation and pregnancy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Includes two phases</a:t>
            </a: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Font typeface="Arial" charset="0"/>
              <a:buAutoNum type="arabicPeriod"/>
            </a:pPr>
            <a:r>
              <a:rPr lang="en-US" sz="2400" b="1"/>
              <a:t>follicular phase</a:t>
            </a: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Font typeface="Arial" charset="0"/>
              <a:buAutoNum type="arabicPeriod"/>
            </a:pPr>
            <a:r>
              <a:rPr lang="en-US" sz="2400" b="1"/>
              <a:t>luteal phase</a:t>
            </a:r>
          </a:p>
        </p:txBody>
      </p:sp>
      <p:sp>
        <p:nvSpPr>
          <p:cNvPr id="37927" name="Oval 39"/>
          <p:cNvSpPr>
            <a:spLocks noChangeArrowheads="1"/>
          </p:cNvSpPr>
          <p:nvPr/>
        </p:nvSpPr>
        <p:spPr bwMode="auto">
          <a:xfrm>
            <a:off x="5029200" y="4343400"/>
            <a:ext cx="2590800" cy="1143000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6" name="Text Box 38"/>
          <p:cNvSpPr txBox="1">
            <a:spLocks noChangeArrowheads="1"/>
          </p:cNvSpPr>
          <p:nvPr/>
        </p:nvSpPr>
        <p:spPr bwMode="auto">
          <a:xfrm>
            <a:off x="5257800" y="4267200"/>
            <a:ext cx="2209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solidFill>
                  <a:srgbClr val="6699FF"/>
                </a:solidFill>
              </a:rPr>
              <a:t>short phase; period from regression of the CL to ovulation</a:t>
            </a:r>
          </a:p>
        </p:txBody>
      </p:sp>
      <p:sp>
        <p:nvSpPr>
          <p:cNvPr id="37930" name="Oval 42"/>
          <p:cNvSpPr>
            <a:spLocks noChangeArrowheads="1"/>
          </p:cNvSpPr>
          <p:nvPr/>
        </p:nvSpPr>
        <p:spPr bwMode="auto">
          <a:xfrm>
            <a:off x="2438400" y="5929313"/>
            <a:ext cx="3352800" cy="609600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5" name="WordArt 7"/>
          <p:cNvSpPr>
            <a:spLocks noChangeArrowheads="1" noChangeShapeType="1" noTextEdit="1"/>
          </p:cNvSpPr>
          <p:nvPr/>
        </p:nvSpPr>
        <p:spPr bwMode="auto">
          <a:xfrm>
            <a:off x="304800" y="457200"/>
            <a:ext cx="8305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Reproductive Process</a:t>
            </a:r>
          </a:p>
        </p:txBody>
      </p:sp>
      <p:sp>
        <p:nvSpPr>
          <p:cNvPr id="37907" name="WordArt 19"/>
          <p:cNvSpPr>
            <a:spLocks noChangeArrowheads="1" noChangeShapeType="1" noTextEdit="1"/>
          </p:cNvSpPr>
          <p:nvPr/>
        </p:nvSpPr>
        <p:spPr bwMode="auto">
          <a:xfrm>
            <a:off x="457200" y="18288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Estrous Cycle</a:t>
            </a:r>
          </a:p>
        </p:txBody>
      </p:sp>
      <p:sp>
        <p:nvSpPr>
          <p:cNvPr id="37929" name="Text Box 41"/>
          <p:cNvSpPr txBox="1">
            <a:spLocks noChangeArrowheads="1"/>
          </p:cNvSpPr>
          <p:nvPr/>
        </p:nvSpPr>
        <p:spPr bwMode="auto">
          <a:xfrm>
            <a:off x="2438400" y="5851525"/>
            <a:ext cx="327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solidFill>
                  <a:srgbClr val="6699FF"/>
                </a:solidFill>
              </a:rPr>
              <a:t>long phase; period from ovulation to CL regression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600200" y="5638800"/>
            <a:ext cx="838200" cy="609600"/>
            <a:chOff x="1008" y="3552"/>
            <a:chExt cx="528" cy="384"/>
          </a:xfrm>
        </p:grpSpPr>
        <p:sp>
          <p:nvSpPr>
            <p:cNvPr id="24594" name="Line 43"/>
            <p:cNvSpPr>
              <a:spLocks noChangeShapeType="1"/>
            </p:cNvSpPr>
            <p:nvPr/>
          </p:nvSpPr>
          <p:spPr bwMode="auto">
            <a:xfrm>
              <a:off x="1008" y="3552"/>
              <a:ext cx="0" cy="384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Line 44"/>
            <p:cNvSpPr>
              <a:spLocks noChangeShapeType="1"/>
            </p:cNvSpPr>
            <p:nvPr/>
          </p:nvSpPr>
          <p:spPr bwMode="auto">
            <a:xfrm>
              <a:off x="1008" y="3936"/>
              <a:ext cx="528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34" name="Line 46"/>
          <p:cNvSpPr>
            <a:spLocks noChangeShapeType="1"/>
          </p:cNvSpPr>
          <p:nvPr/>
        </p:nvSpPr>
        <p:spPr bwMode="auto">
          <a:xfrm>
            <a:off x="3657600" y="4953000"/>
            <a:ext cx="17526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7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7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7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7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7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37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7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7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7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7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79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7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37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7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7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9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7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7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37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79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0" decel="100000" fill="hold"/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7" grpId="0" animBg="1"/>
      <p:bldP spid="37926" grpId="0"/>
      <p:bldP spid="37930" grpId="0" animBg="1"/>
      <p:bldP spid="37893" grpId="0" animBg="1"/>
      <p:bldP spid="37894" grpId="0" animBg="1"/>
      <p:bldP spid="37895" grpId="0" animBg="1"/>
      <p:bldP spid="37907" grpId="0" animBg="1"/>
      <p:bldP spid="37929" grpId="0"/>
      <p:bldP spid="3793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32BF88-BE5B-4F5E-ACD1-66B189C67F47}" type="slidenum">
              <a:rPr lang="en-US" smtClean="0"/>
              <a:pPr/>
              <a:t>24</a:t>
            </a:fld>
            <a:endParaRPr lang="en-US" smtClean="0"/>
          </a:p>
        </p:txBody>
      </p:sp>
      <p:pic>
        <p:nvPicPr>
          <p:cNvPr id="54274" name="Picture 2" descr="DD01582_[1]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00" y="2286000"/>
            <a:ext cx="4648200" cy="427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Rectangle 4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79" name="WordArt 7"/>
          <p:cNvSpPr>
            <a:spLocks noChangeArrowheads="1" noChangeShapeType="1" noTextEdit="1"/>
          </p:cNvSpPr>
          <p:nvPr/>
        </p:nvSpPr>
        <p:spPr bwMode="auto">
          <a:xfrm>
            <a:off x="304800" y="457200"/>
            <a:ext cx="8305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Reproductive Process</a:t>
            </a:r>
          </a:p>
        </p:txBody>
      </p:sp>
      <p:sp>
        <p:nvSpPr>
          <p:cNvPr id="54280" name="WordArt 8"/>
          <p:cNvSpPr>
            <a:spLocks noChangeArrowheads="1" noChangeShapeType="1" noTextEdit="1"/>
          </p:cNvSpPr>
          <p:nvPr/>
        </p:nvSpPr>
        <p:spPr bwMode="auto">
          <a:xfrm>
            <a:off x="457200" y="18288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Estrous Cycle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457200" y="2514600"/>
            <a:ext cx="8229600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Is categorized by frequency of occurrence throughout the year</a:t>
            </a:r>
          </a:p>
          <a:p>
            <a:pPr marL="808038" lvl="1" indent="-350838">
              <a:lnSpc>
                <a:spcPct val="90000"/>
              </a:lnSpc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i="1"/>
              <a:t>seasonally polyestrus</a:t>
            </a:r>
            <a:r>
              <a:rPr lang="en-US" i="1"/>
              <a:t>— </a:t>
            </a:r>
            <a:r>
              <a:rPr lang="en-US" sz="2400" b="1"/>
              <a:t>cycles occur only during certain times of the year</a:t>
            </a:r>
          </a:p>
        </p:txBody>
      </p:sp>
      <p:sp>
        <p:nvSpPr>
          <p:cNvPr id="54286" name="WordArt 14"/>
          <p:cNvSpPr>
            <a:spLocks noChangeArrowheads="1" noChangeShapeType="1" noTextEdit="1"/>
          </p:cNvSpPr>
          <p:nvPr/>
        </p:nvSpPr>
        <p:spPr bwMode="auto">
          <a:xfrm rot="-636145">
            <a:off x="366713" y="4376738"/>
            <a:ext cx="3187700" cy="468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22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80322" dir="11906097" algn="ctr" rotWithShape="0">
                    <a:srgbClr val="000066"/>
                  </a:outerShdw>
                </a:effectLst>
                <a:latin typeface="Arial Black"/>
              </a:rPr>
              <a:t>Long-day breeders</a:t>
            </a:r>
          </a:p>
        </p:txBody>
      </p:sp>
      <p:sp>
        <p:nvSpPr>
          <p:cNvPr id="54287" name="WordArt 15"/>
          <p:cNvSpPr>
            <a:spLocks noChangeArrowheads="1" noChangeShapeType="1" noTextEdit="1"/>
          </p:cNvSpPr>
          <p:nvPr/>
        </p:nvSpPr>
        <p:spPr bwMode="auto">
          <a:xfrm rot="-641847">
            <a:off x="457200" y="5551488"/>
            <a:ext cx="3271838" cy="468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222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80322" dir="11906097" algn="ctr" rotWithShape="0">
                    <a:srgbClr val="000066"/>
                  </a:outerShdw>
                </a:effectLst>
                <a:latin typeface="Arial Black"/>
              </a:rPr>
              <a:t>Short-day breeders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3048000" y="4648200"/>
            <a:ext cx="5105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/>
              <a:t>cycle when day length increases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3048000" y="5867400"/>
            <a:ext cx="5105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/>
              <a:t>cycle when day length decreases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362200" y="5910263"/>
            <a:ext cx="685800" cy="228600"/>
            <a:chOff x="1488" y="3696"/>
            <a:chExt cx="432" cy="192"/>
          </a:xfrm>
        </p:grpSpPr>
        <p:sp>
          <p:nvSpPr>
            <p:cNvPr id="25622" name="Line 19"/>
            <p:cNvSpPr>
              <a:spLocks noChangeShapeType="1"/>
            </p:cNvSpPr>
            <p:nvPr/>
          </p:nvSpPr>
          <p:spPr bwMode="auto">
            <a:xfrm>
              <a:off x="1488" y="3696"/>
              <a:ext cx="0" cy="1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Line 20"/>
            <p:cNvSpPr>
              <a:spLocks noChangeShapeType="1"/>
            </p:cNvSpPr>
            <p:nvPr/>
          </p:nvSpPr>
          <p:spPr bwMode="auto">
            <a:xfrm>
              <a:off x="1488" y="3888"/>
              <a:ext cx="432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362200" y="4691063"/>
            <a:ext cx="685800" cy="228600"/>
            <a:chOff x="1488" y="3696"/>
            <a:chExt cx="432" cy="192"/>
          </a:xfrm>
        </p:grpSpPr>
        <p:sp>
          <p:nvSpPr>
            <p:cNvPr id="25620" name="Line 23"/>
            <p:cNvSpPr>
              <a:spLocks noChangeShapeType="1"/>
            </p:cNvSpPr>
            <p:nvPr/>
          </p:nvSpPr>
          <p:spPr bwMode="auto">
            <a:xfrm>
              <a:off x="1488" y="3696"/>
              <a:ext cx="0" cy="1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Line 24"/>
            <p:cNvSpPr>
              <a:spLocks noChangeShapeType="1"/>
            </p:cNvSpPr>
            <p:nvPr/>
          </p:nvSpPr>
          <p:spPr bwMode="auto">
            <a:xfrm>
              <a:off x="1488" y="3888"/>
              <a:ext cx="432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4297" name="Picture 25" descr="Sheep Fra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597775" y="5562600"/>
            <a:ext cx="1546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313" name="Picture 41" descr="Brown hors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3886200"/>
            <a:ext cx="19812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4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4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4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54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4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4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54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4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4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4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4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4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54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nimBg="1"/>
      <p:bldP spid="54278" grpId="0" animBg="1"/>
      <p:bldP spid="54279" grpId="0" animBg="1"/>
      <p:bldP spid="54280" grpId="0" animBg="1"/>
      <p:bldP spid="54286" grpId="0" animBg="1"/>
      <p:bldP spid="5428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2780C8-FFBB-4203-BEDF-F15C3876A528}" type="slidenum">
              <a:rPr lang="en-US" smtClean="0"/>
              <a:pPr/>
              <a:t>25</a:t>
            </a:fld>
            <a:endParaRPr lang="en-US" smtClean="0"/>
          </a:p>
        </p:txBody>
      </p:sp>
      <p:pic>
        <p:nvPicPr>
          <p:cNvPr id="56322" name="Picture 2" descr="DD01582_[1]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905000" y="2286000"/>
            <a:ext cx="4648200" cy="427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3" name="Rectangle 3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6" name="WordArt 6"/>
          <p:cNvSpPr>
            <a:spLocks noChangeArrowheads="1" noChangeShapeType="1" noTextEdit="1"/>
          </p:cNvSpPr>
          <p:nvPr/>
        </p:nvSpPr>
        <p:spPr bwMode="auto">
          <a:xfrm>
            <a:off x="304800" y="457200"/>
            <a:ext cx="8305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Reproductive Process</a:t>
            </a:r>
          </a:p>
        </p:txBody>
      </p:sp>
      <p:sp>
        <p:nvSpPr>
          <p:cNvPr id="56327" name="WordArt 7"/>
          <p:cNvSpPr>
            <a:spLocks noChangeArrowheads="1" noChangeShapeType="1" noTextEdit="1"/>
          </p:cNvSpPr>
          <p:nvPr/>
        </p:nvSpPr>
        <p:spPr bwMode="auto">
          <a:xfrm>
            <a:off x="457200" y="18288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Estrous Cycle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457200" y="25146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Is categorized by frequency of occurrence throughout the year</a:t>
            </a:r>
          </a:p>
          <a:p>
            <a:pPr marL="808038" lvl="1" indent="-350838">
              <a:lnSpc>
                <a:spcPct val="90000"/>
              </a:lnSpc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i="1"/>
              <a:t>monoestrus</a:t>
            </a:r>
            <a:r>
              <a:rPr lang="en-US" i="1"/>
              <a:t>— </a:t>
            </a:r>
            <a:r>
              <a:rPr lang="en-US" sz="2400" b="1"/>
              <a:t>one cycle per year; estrus periods last for several days</a:t>
            </a:r>
          </a:p>
          <a:p>
            <a:pPr marL="922338" lvl="2">
              <a:lnSpc>
                <a:spcPct val="90000"/>
              </a:lnSpc>
              <a:spcBef>
                <a:spcPct val="50000"/>
              </a:spcBef>
              <a:buFont typeface="Arial" charset="0"/>
              <a:buNone/>
            </a:pPr>
            <a:r>
              <a:rPr lang="en-US" sz="2400" b="1"/>
              <a:t>Example: dogs</a:t>
            </a:r>
          </a:p>
          <a:p>
            <a:pPr marL="808038" lvl="1" indent="-350838">
              <a:lnSpc>
                <a:spcPct val="90000"/>
              </a:lnSpc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i="1"/>
              <a:t>polyestrus</a:t>
            </a:r>
            <a:r>
              <a:rPr lang="en-US" i="1"/>
              <a:t>—</a:t>
            </a:r>
            <a:r>
              <a:rPr lang="en-US"/>
              <a:t> </a:t>
            </a:r>
            <a:r>
              <a:rPr lang="en-US" sz="2400" b="1"/>
              <a:t>uniform, regularly occurring estrous cycles throughout the year</a:t>
            </a:r>
          </a:p>
          <a:p>
            <a:pPr marL="922338" lvl="2">
              <a:lnSpc>
                <a:spcPct val="90000"/>
              </a:lnSpc>
              <a:spcBef>
                <a:spcPct val="50000"/>
              </a:spcBef>
              <a:buFont typeface="Arial" charset="0"/>
              <a:buNone/>
            </a:pPr>
            <a:r>
              <a:rPr lang="en-US" sz="2400" b="1"/>
              <a:t>Example: cattle and swine</a:t>
            </a:r>
          </a:p>
          <a:p>
            <a:pPr marL="922338" lvl="2">
              <a:lnSpc>
                <a:spcPct val="90000"/>
              </a:lnSpc>
              <a:spcBef>
                <a:spcPct val="50000"/>
              </a:spcBef>
              <a:buFont typeface="Arial" charset="0"/>
              <a:buNone/>
            </a:pPr>
            <a:endParaRPr lang="en-US" sz="2400" b="1"/>
          </a:p>
        </p:txBody>
      </p:sp>
      <p:sp>
        <p:nvSpPr>
          <p:cNvPr id="26636" name="Freeform 38"/>
          <p:cNvSpPr>
            <a:spLocks/>
          </p:cNvSpPr>
          <p:nvPr/>
        </p:nvSpPr>
        <p:spPr bwMode="auto">
          <a:xfrm>
            <a:off x="8277225" y="3500438"/>
            <a:ext cx="1588" cy="9525"/>
          </a:xfrm>
          <a:custGeom>
            <a:avLst/>
            <a:gdLst>
              <a:gd name="T0" fmla="*/ 2147483647 w 1"/>
              <a:gd name="T1" fmla="*/ 2147483647 h 10"/>
              <a:gd name="T2" fmla="*/ 2147483647 w 1"/>
              <a:gd name="T3" fmla="*/ 2147483647 h 10"/>
              <a:gd name="T4" fmla="*/ 2147483647 w 1"/>
              <a:gd name="T5" fmla="*/ 2147483647 h 10"/>
              <a:gd name="T6" fmla="*/ 2147483647 w 1"/>
              <a:gd name="T7" fmla="*/ 2147483647 h 10"/>
              <a:gd name="T8" fmla="*/ 0 w 1"/>
              <a:gd name="T9" fmla="*/ 0 h 10"/>
              <a:gd name="T10" fmla="*/ 2147483647 w 1"/>
              <a:gd name="T11" fmla="*/ 2147483647 h 10"/>
              <a:gd name="T12" fmla="*/ 2147483647 w 1"/>
              <a:gd name="T13" fmla="*/ 2147483647 h 10"/>
              <a:gd name="T14" fmla="*/ 2147483647 w 1"/>
              <a:gd name="T15" fmla="*/ 2147483647 h 10"/>
              <a:gd name="T16" fmla="*/ 2147483647 w 1"/>
              <a:gd name="T17" fmla="*/ 2147483647 h 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"/>
              <a:gd name="T28" fmla="*/ 0 h 10"/>
              <a:gd name="T29" fmla="*/ 1 w 1"/>
              <a:gd name="T30" fmla="*/ 10 h 1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" h="10">
                <a:moveTo>
                  <a:pt x="1" y="10"/>
                </a:moveTo>
                <a:lnTo>
                  <a:pt x="1" y="8"/>
                </a:lnTo>
                <a:lnTo>
                  <a:pt x="1" y="5"/>
                </a:lnTo>
                <a:lnTo>
                  <a:pt x="1" y="2"/>
                </a:lnTo>
                <a:lnTo>
                  <a:pt x="0" y="0"/>
                </a:lnTo>
                <a:lnTo>
                  <a:pt x="1" y="2"/>
                </a:lnTo>
                <a:lnTo>
                  <a:pt x="1" y="5"/>
                </a:lnTo>
                <a:lnTo>
                  <a:pt x="1" y="8"/>
                </a:lnTo>
                <a:lnTo>
                  <a:pt x="1" y="10"/>
                </a:lnTo>
                <a:close/>
              </a:path>
            </a:pathLst>
          </a:custGeom>
          <a:solidFill>
            <a:srgbClr val="A07F6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Freeform 41"/>
          <p:cNvSpPr>
            <a:spLocks/>
          </p:cNvSpPr>
          <p:nvPr/>
        </p:nvSpPr>
        <p:spPr bwMode="auto">
          <a:xfrm>
            <a:off x="9840913" y="2071688"/>
            <a:ext cx="52387" cy="111125"/>
          </a:xfrm>
          <a:custGeom>
            <a:avLst/>
            <a:gdLst>
              <a:gd name="T0" fmla="*/ 0 w 67"/>
              <a:gd name="T1" fmla="*/ 0 h 139"/>
              <a:gd name="T2" fmla="*/ 2147483647 w 67"/>
              <a:gd name="T3" fmla="*/ 2147483647 h 139"/>
              <a:gd name="T4" fmla="*/ 2147483647 w 67"/>
              <a:gd name="T5" fmla="*/ 2147483647 h 139"/>
              <a:gd name="T6" fmla="*/ 2147483647 w 67"/>
              <a:gd name="T7" fmla="*/ 2147483647 h 139"/>
              <a:gd name="T8" fmla="*/ 2147483647 w 67"/>
              <a:gd name="T9" fmla="*/ 2147483647 h 139"/>
              <a:gd name="T10" fmla="*/ 2147483647 w 67"/>
              <a:gd name="T11" fmla="*/ 2147483647 h 139"/>
              <a:gd name="T12" fmla="*/ 2147483647 w 67"/>
              <a:gd name="T13" fmla="*/ 2147483647 h 139"/>
              <a:gd name="T14" fmla="*/ 2147483647 w 67"/>
              <a:gd name="T15" fmla="*/ 2147483647 h 139"/>
              <a:gd name="T16" fmla="*/ 2147483647 w 67"/>
              <a:gd name="T17" fmla="*/ 2147483647 h 139"/>
              <a:gd name="T18" fmla="*/ 2147483647 w 67"/>
              <a:gd name="T19" fmla="*/ 2147483647 h 139"/>
              <a:gd name="T20" fmla="*/ 2147483647 w 67"/>
              <a:gd name="T21" fmla="*/ 2147483647 h 139"/>
              <a:gd name="T22" fmla="*/ 2147483647 w 67"/>
              <a:gd name="T23" fmla="*/ 2147483647 h 139"/>
              <a:gd name="T24" fmla="*/ 2147483647 w 67"/>
              <a:gd name="T25" fmla="*/ 2147483647 h 139"/>
              <a:gd name="T26" fmla="*/ 2147483647 w 67"/>
              <a:gd name="T27" fmla="*/ 2147483647 h 139"/>
              <a:gd name="T28" fmla="*/ 2147483647 w 67"/>
              <a:gd name="T29" fmla="*/ 2147483647 h 139"/>
              <a:gd name="T30" fmla="*/ 2147483647 w 67"/>
              <a:gd name="T31" fmla="*/ 2147483647 h 139"/>
              <a:gd name="T32" fmla="*/ 0 w 67"/>
              <a:gd name="T33" fmla="*/ 0 h 13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7"/>
              <a:gd name="T52" fmla="*/ 0 h 139"/>
              <a:gd name="T53" fmla="*/ 67 w 67"/>
              <a:gd name="T54" fmla="*/ 139 h 13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7" h="139">
                <a:moveTo>
                  <a:pt x="0" y="0"/>
                </a:moveTo>
                <a:lnTo>
                  <a:pt x="13" y="14"/>
                </a:lnTo>
                <a:lnTo>
                  <a:pt x="25" y="29"/>
                </a:lnTo>
                <a:lnTo>
                  <a:pt x="36" y="46"/>
                </a:lnTo>
                <a:lnTo>
                  <a:pt x="45" y="62"/>
                </a:lnTo>
                <a:lnTo>
                  <a:pt x="53" y="81"/>
                </a:lnTo>
                <a:lnTo>
                  <a:pt x="59" y="100"/>
                </a:lnTo>
                <a:lnTo>
                  <a:pt x="63" y="120"/>
                </a:lnTo>
                <a:lnTo>
                  <a:pt x="67" y="139"/>
                </a:lnTo>
                <a:lnTo>
                  <a:pt x="65" y="119"/>
                </a:lnTo>
                <a:lnTo>
                  <a:pt x="60" y="99"/>
                </a:lnTo>
                <a:lnTo>
                  <a:pt x="54" y="81"/>
                </a:lnTo>
                <a:lnTo>
                  <a:pt x="46" y="62"/>
                </a:lnTo>
                <a:lnTo>
                  <a:pt x="37" y="45"/>
                </a:lnTo>
                <a:lnTo>
                  <a:pt x="25" y="29"/>
                </a:lnTo>
                <a:lnTo>
                  <a:pt x="14" y="14"/>
                </a:lnTo>
                <a:lnTo>
                  <a:pt x="0" y="0"/>
                </a:lnTo>
                <a:close/>
              </a:path>
            </a:pathLst>
          </a:custGeom>
          <a:solidFill>
            <a:srgbClr val="89684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Rectangle 52"/>
          <p:cNvSpPr>
            <a:spLocks noChangeArrowheads="1"/>
          </p:cNvSpPr>
          <p:nvPr/>
        </p:nvSpPr>
        <p:spPr bwMode="auto">
          <a:xfrm>
            <a:off x="8775700" y="3305175"/>
            <a:ext cx="709613" cy="1588"/>
          </a:xfrm>
          <a:prstGeom prst="rect">
            <a:avLst/>
          </a:prstGeom>
          <a:solidFill>
            <a:srgbClr val="AF8E7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Freeform 54"/>
          <p:cNvSpPr>
            <a:spLocks/>
          </p:cNvSpPr>
          <p:nvPr/>
        </p:nvSpPr>
        <p:spPr bwMode="auto">
          <a:xfrm>
            <a:off x="8477250" y="2339975"/>
            <a:ext cx="1588" cy="3175"/>
          </a:xfrm>
          <a:custGeom>
            <a:avLst/>
            <a:gdLst>
              <a:gd name="T0" fmla="*/ 0 w 1588"/>
              <a:gd name="T1" fmla="*/ 0 h 3"/>
              <a:gd name="T2" fmla="*/ 0 w 1588"/>
              <a:gd name="T3" fmla="*/ 2147483647 h 3"/>
              <a:gd name="T4" fmla="*/ 0 w 1588"/>
              <a:gd name="T5" fmla="*/ 2147483647 h 3"/>
              <a:gd name="T6" fmla="*/ 0 w 1588"/>
              <a:gd name="T7" fmla="*/ 2147483647 h 3"/>
              <a:gd name="T8" fmla="*/ 0 w 1588"/>
              <a:gd name="T9" fmla="*/ 0 h 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88"/>
              <a:gd name="T16" fmla="*/ 0 h 3"/>
              <a:gd name="T17" fmla="*/ 1588 w 1588"/>
              <a:gd name="T18" fmla="*/ 3 h 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88" h="3">
                <a:moveTo>
                  <a:pt x="0" y="0"/>
                </a:moveTo>
                <a:lnTo>
                  <a:pt x="0" y="3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solidFill>
            <a:srgbClr val="A3826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0" name="Freeform 57"/>
          <p:cNvSpPr>
            <a:spLocks/>
          </p:cNvSpPr>
          <p:nvPr/>
        </p:nvSpPr>
        <p:spPr bwMode="auto">
          <a:xfrm>
            <a:off x="8751888" y="3308350"/>
            <a:ext cx="3175" cy="1588"/>
          </a:xfrm>
          <a:custGeom>
            <a:avLst/>
            <a:gdLst>
              <a:gd name="T0" fmla="*/ 0 w 3"/>
              <a:gd name="T1" fmla="*/ 0 h 2"/>
              <a:gd name="T2" fmla="*/ 2147483647 w 3"/>
              <a:gd name="T3" fmla="*/ 2147483647 h 2"/>
              <a:gd name="T4" fmla="*/ 2147483647 w 3"/>
              <a:gd name="T5" fmla="*/ 2147483647 h 2"/>
              <a:gd name="T6" fmla="*/ 2147483647 w 3"/>
              <a:gd name="T7" fmla="*/ 2147483647 h 2"/>
              <a:gd name="T8" fmla="*/ 2147483647 w 3"/>
              <a:gd name="T9" fmla="*/ 2147483647 h 2"/>
              <a:gd name="T10" fmla="*/ 2147483647 w 3"/>
              <a:gd name="T11" fmla="*/ 2147483647 h 2"/>
              <a:gd name="T12" fmla="*/ 0 w 3"/>
              <a:gd name="T13" fmla="*/ 0 h 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"/>
              <a:gd name="T22" fmla="*/ 0 h 2"/>
              <a:gd name="T23" fmla="*/ 3 w 3"/>
              <a:gd name="T24" fmla="*/ 2 h 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" h="2">
                <a:moveTo>
                  <a:pt x="0" y="0"/>
                </a:moveTo>
                <a:lnTo>
                  <a:pt x="2" y="2"/>
                </a:lnTo>
                <a:lnTo>
                  <a:pt x="3" y="1"/>
                </a:lnTo>
                <a:lnTo>
                  <a:pt x="2" y="1"/>
                </a:lnTo>
                <a:lnTo>
                  <a:pt x="1" y="1"/>
                </a:lnTo>
                <a:lnTo>
                  <a:pt x="0" y="0"/>
                </a:lnTo>
                <a:close/>
              </a:path>
            </a:pathLst>
          </a:custGeom>
          <a:solidFill>
            <a:srgbClr val="59381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1" name="Freeform 70"/>
          <p:cNvSpPr>
            <a:spLocks/>
          </p:cNvSpPr>
          <p:nvPr/>
        </p:nvSpPr>
        <p:spPr bwMode="auto">
          <a:xfrm>
            <a:off x="9640888" y="3167063"/>
            <a:ext cx="1587" cy="1587"/>
          </a:xfrm>
          <a:custGeom>
            <a:avLst/>
            <a:gdLst>
              <a:gd name="T0" fmla="*/ 0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7 h 2"/>
              <a:gd name="T8" fmla="*/ 0 w 2"/>
              <a:gd name="T9" fmla="*/ 2147483647 h 2"/>
              <a:gd name="T10" fmla="*/ 2147483647 w 2"/>
              <a:gd name="T11" fmla="*/ 2147483647 h 2"/>
              <a:gd name="T12" fmla="*/ 0 w 2"/>
              <a:gd name="T13" fmla="*/ 0 h 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"/>
              <a:gd name="T22" fmla="*/ 0 h 2"/>
              <a:gd name="T23" fmla="*/ 2 w 2"/>
              <a:gd name="T24" fmla="*/ 2 h 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" h="2">
                <a:moveTo>
                  <a:pt x="0" y="0"/>
                </a:moveTo>
                <a:lnTo>
                  <a:pt x="0" y="0"/>
                </a:lnTo>
                <a:lnTo>
                  <a:pt x="0" y="1"/>
                </a:lnTo>
                <a:lnTo>
                  <a:pt x="2" y="2"/>
                </a:lnTo>
                <a:lnTo>
                  <a:pt x="0" y="0"/>
                </a:lnTo>
                <a:close/>
              </a:path>
            </a:pathLst>
          </a:custGeom>
          <a:solidFill>
            <a:srgbClr val="B2917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97" name="Freeform 77"/>
          <p:cNvSpPr>
            <a:spLocks/>
          </p:cNvSpPr>
          <p:nvPr/>
        </p:nvSpPr>
        <p:spPr bwMode="auto">
          <a:xfrm>
            <a:off x="4292600" y="3810000"/>
            <a:ext cx="889000" cy="892175"/>
          </a:xfrm>
          <a:custGeom>
            <a:avLst/>
            <a:gdLst>
              <a:gd name="T0" fmla="*/ 2147483647 w 1118"/>
              <a:gd name="T1" fmla="*/ 2147483647 h 1125"/>
              <a:gd name="T2" fmla="*/ 2147483647 w 1118"/>
              <a:gd name="T3" fmla="*/ 2147483647 h 1125"/>
              <a:gd name="T4" fmla="*/ 2147483647 w 1118"/>
              <a:gd name="T5" fmla="*/ 2147483647 h 1125"/>
              <a:gd name="T6" fmla="*/ 2147483647 w 1118"/>
              <a:gd name="T7" fmla="*/ 2147483647 h 1125"/>
              <a:gd name="T8" fmla="*/ 2147483647 w 1118"/>
              <a:gd name="T9" fmla="*/ 2147483647 h 1125"/>
              <a:gd name="T10" fmla="*/ 2147483647 w 1118"/>
              <a:gd name="T11" fmla="*/ 2147483647 h 1125"/>
              <a:gd name="T12" fmla="*/ 2147483647 w 1118"/>
              <a:gd name="T13" fmla="*/ 2147483647 h 1125"/>
              <a:gd name="T14" fmla="*/ 2147483647 w 1118"/>
              <a:gd name="T15" fmla="*/ 2147483647 h 1125"/>
              <a:gd name="T16" fmla="*/ 2147483647 w 1118"/>
              <a:gd name="T17" fmla="*/ 2147483647 h 1125"/>
              <a:gd name="T18" fmla="*/ 2147483647 w 1118"/>
              <a:gd name="T19" fmla="*/ 2147483647 h 1125"/>
              <a:gd name="T20" fmla="*/ 2147483647 w 1118"/>
              <a:gd name="T21" fmla="*/ 2147483647 h 1125"/>
              <a:gd name="T22" fmla="*/ 2147483647 w 1118"/>
              <a:gd name="T23" fmla="*/ 2147483647 h 1125"/>
              <a:gd name="T24" fmla="*/ 2147483647 w 1118"/>
              <a:gd name="T25" fmla="*/ 2147483647 h 1125"/>
              <a:gd name="T26" fmla="*/ 2147483647 w 1118"/>
              <a:gd name="T27" fmla="*/ 2147483647 h 1125"/>
              <a:gd name="T28" fmla="*/ 2147483647 w 1118"/>
              <a:gd name="T29" fmla="*/ 2147483647 h 1125"/>
              <a:gd name="T30" fmla="*/ 2147483647 w 1118"/>
              <a:gd name="T31" fmla="*/ 2147483647 h 1125"/>
              <a:gd name="T32" fmla="*/ 2147483647 w 1118"/>
              <a:gd name="T33" fmla="*/ 2147483647 h 1125"/>
              <a:gd name="T34" fmla="*/ 2147483647 w 1118"/>
              <a:gd name="T35" fmla="*/ 2147483647 h 1125"/>
              <a:gd name="T36" fmla="*/ 2147483647 w 1118"/>
              <a:gd name="T37" fmla="*/ 2147483647 h 1125"/>
              <a:gd name="T38" fmla="*/ 2147483647 w 1118"/>
              <a:gd name="T39" fmla="*/ 2147483647 h 1125"/>
              <a:gd name="T40" fmla="*/ 2147483647 w 1118"/>
              <a:gd name="T41" fmla="*/ 2147483647 h 1125"/>
              <a:gd name="T42" fmla="*/ 2147483647 w 1118"/>
              <a:gd name="T43" fmla="*/ 2147483647 h 1125"/>
              <a:gd name="T44" fmla="*/ 2147483647 w 1118"/>
              <a:gd name="T45" fmla="*/ 2147483647 h 1125"/>
              <a:gd name="T46" fmla="*/ 2147483647 w 1118"/>
              <a:gd name="T47" fmla="*/ 2147483647 h 1125"/>
              <a:gd name="T48" fmla="*/ 2147483647 w 1118"/>
              <a:gd name="T49" fmla="*/ 2147483647 h 1125"/>
              <a:gd name="T50" fmla="*/ 2147483647 w 1118"/>
              <a:gd name="T51" fmla="*/ 2147483647 h 1125"/>
              <a:gd name="T52" fmla="*/ 2147483647 w 1118"/>
              <a:gd name="T53" fmla="*/ 2147483647 h 1125"/>
              <a:gd name="T54" fmla="*/ 2147483647 w 1118"/>
              <a:gd name="T55" fmla="*/ 2147483647 h 1125"/>
              <a:gd name="T56" fmla="*/ 2147483647 w 1118"/>
              <a:gd name="T57" fmla="*/ 2147483647 h 1125"/>
              <a:gd name="T58" fmla="*/ 2147483647 w 1118"/>
              <a:gd name="T59" fmla="*/ 2147483647 h 1125"/>
              <a:gd name="T60" fmla="*/ 0 w 1118"/>
              <a:gd name="T61" fmla="*/ 2147483647 h 1125"/>
              <a:gd name="T62" fmla="*/ 2147483647 w 1118"/>
              <a:gd name="T63" fmla="*/ 2147483647 h 1125"/>
              <a:gd name="T64" fmla="*/ 2147483647 w 1118"/>
              <a:gd name="T65" fmla="*/ 2147483647 h 1125"/>
              <a:gd name="T66" fmla="*/ 2147483647 w 1118"/>
              <a:gd name="T67" fmla="*/ 2147483647 h 1125"/>
              <a:gd name="T68" fmla="*/ 2147483647 w 1118"/>
              <a:gd name="T69" fmla="*/ 2147483647 h 1125"/>
              <a:gd name="T70" fmla="*/ 2147483647 w 1118"/>
              <a:gd name="T71" fmla="*/ 2147483647 h 1125"/>
              <a:gd name="T72" fmla="*/ 2147483647 w 1118"/>
              <a:gd name="T73" fmla="*/ 2147483647 h 1125"/>
              <a:gd name="T74" fmla="*/ 2147483647 w 1118"/>
              <a:gd name="T75" fmla="*/ 2147483647 h 1125"/>
              <a:gd name="T76" fmla="*/ 2147483647 w 1118"/>
              <a:gd name="T77" fmla="*/ 2147483647 h 1125"/>
              <a:gd name="T78" fmla="*/ 2147483647 w 1118"/>
              <a:gd name="T79" fmla="*/ 2147483647 h 1125"/>
              <a:gd name="T80" fmla="*/ 2147483647 w 1118"/>
              <a:gd name="T81" fmla="*/ 2147483647 h 1125"/>
              <a:gd name="T82" fmla="*/ 2147483647 w 1118"/>
              <a:gd name="T83" fmla="*/ 2147483647 h 1125"/>
              <a:gd name="T84" fmla="*/ 2147483647 w 1118"/>
              <a:gd name="T85" fmla="*/ 2147483647 h 1125"/>
              <a:gd name="T86" fmla="*/ 2147483647 w 1118"/>
              <a:gd name="T87" fmla="*/ 2147483647 h 1125"/>
              <a:gd name="T88" fmla="*/ 2147483647 w 1118"/>
              <a:gd name="T89" fmla="*/ 2147483647 h 1125"/>
              <a:gd name="T90" fmla="*/ 2147483647 w 1118"/>
              <a:gd name="T91" fmla="*/ 2147483647 h 1125"/>
              <a:gd name="T92" fmla="*/ 2147483647 w 1118"/>
              <a:gd name="T93" fmla="*/ 2147483647 h 1125"/>
              <a:gd name="T94" fmla="*/ 2147483647 w 1118"/>
              <a:gd name="T95" fmla="*/ 2147483647 h 1125"/>
              <a:gd name="T96" fmla="*/ 2147483647 w 1118"/>
              <a:gd name="T97" fmla="*/ 2147483647 h 1125"/>
              <a:gd name="T98" fmla="*/ 2147483647 w 1118"/>
              <a:gd name="T99" fmla="*/ 2147483647 h 1125"/>
              <a:gd name="T100" fmla="*/ 2147483647 w 1118"/>
              <a:gd name="T101" fmla="*/ 2147483647 h 1125"/>
              <a:gd name="T102" fmla="*/ 2147483647 w 1118"/>
              <a:gd name="T103" fmla="*/ 2147483647 h 1125"/>
              <a:gd name="T104" fmla="*/ 2147483647 w 1118"/>
              <a:gd name="T105" fmla="*/ 2147483647 h 1125"/>
              <a:gd name="T106" fmla="*/ 2147483647 w 1118"/>
              <a:gd name="T107" fmla="*/ 2147483647 h 1125"/>
              <a:gd name="T108" fmla="*/ 2147483647 w 1118"/>
              <a:gd name="T109" fmla="*/ 2147483647 h 1125"/>
              <a:gd name="T110" fmla="*/ 2147483647 w 1118"/>
              <a:gd name="T111" fmla="*/ 2147483647 h 1125"/>
              <a:gd name="T112" fmla="*/ 2147483647 w 1118"/>
              <a:gd name="T113" fmla="*/ 2147483647 h 1125"/>
              <a:gd name="T114" fmla="*/ 2147483647 w 1118"/>
              <a:gd name="T115" fmla="*/ 2147483647 h 1125"/>
              <a:gd name="T116" fmla="*/ 2147483647 w 1118"/>
              <a:gd name="T117" fmla="*/ 2147483647 h 1125"/>
              <a:gd name="T118" fmla="*/ 2147483647 w 1118"/>
              <a:gd name="T119" fmla="*/ 2147483647 h 1125"/>
              <a:gd name="T120" fmla="*/ 2147483647 w 1118"/>
              <a:gd name="T121" fmla="*/ 2147483647 h 1125"/>
              <a:gd name="T122" fmla="*/ 2147483647 w 1118"/>
              <a:gd name="T123" fmla="*/ 2147483647 h 1125"/>
              <a:gd name="T124" fmla="*/ 2147483647 w 1118"/>
              <a:gd name="T125" fmla="*/ 2147483647 h 112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118"/>
              <a:gd name="T190" fmla="*/ 0 h 1125"/>
              <a:gd name="T191" fmla="*/ 1118 w 1118"/>
              <a:gd name="T192" fmla="*/ 1125 h 1125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118" h="1125">
                <a:moveTo>
                  <a:pt x="796" y="1091"/>
                </a:moveTo>
                <a:lnTo>
                  <a:pt x="795" y="1092"/>
                </a:lnTo>
                <a:lnTo>
                  <a:pt x="793" y="1094"/>
                </a:lnTo>
                <a:lnTo>
                  <a:pt x="790" y="1098"/>
                </a:lnTo>
                <a:lnTo>
                  <a:pt x="784" y="1102"/>
                </a:lnTo>
                <a:lnTo>
                  <a:pt x="777" y="1107"/>
                </a:lnTo>
                <a:lnTo>
                  <a:pt x="768" y="1110"/>
                </a:lnTo>
                <a:lnTo>
                  <a:pt x="757" y="1115"/>
                </a:lnTo>
                <a:lnTo>
                  <a:pt x="743" y="1117"/>
                </a:lnTo>
                <a:lnTo>
                  <a:pt x="738" y="1118"/>
                </a:lnTo>
                <a:lnTo>
                  <a:pt x="733" y="1119"/>
                </a:lnTo>
                <a:lnTo>
                  <a:pt x="728" y="1121"/>
                </a:lnTo>
                <a:lnTo>
                  <a:pt x="723" y="1121"/>
                </a:lnTo>
                <a:lnTo>
                  <a:pt x="710" y="1122"/>
                </a:lnTo>
                <a:lnTo>
                  <a:pt x="692" y="1122"/>
                </a:lnTo>
                <a:lnTo>
                  <a:pt x="668" y="1122"/>
                </a:lnTo>
                <a:lnTo>
                  <a:pt x="639" y="1123"/>
                </a:lnTo>
                <a:lnTo>
                  <a:pt x="607" y="1123"/>
                </a:lnTo>
                <a:lnTo>
                  <a:pt x="572" y="1123"/>
                </a:lnTo>
                <a:lnTo>
                  <a:pt x="535" y="1123"/>
                </a:lnTo>
                <a:lnTo>
                  <a:pt x="500" y="1122"/>
                </a:lnTo>
                <a:lnTo>
                  <a:pt x="463" y="1122"/>
                </a:lnTo>
                <a:lnTo>
                  <a:pt x="428" y="1122"/>
                </a:lnTo>
                <a:lnTo>
                  <a:pt x="396" y="1122"/>
                </a:lnTo>
                <a:lnTo>
                  <a:pt x="367" y="1122"/>
                </a:lnTo>
                <a:lnTo>
                  <a:pt x="344" y="1121"/>
                </a:lnTo>
                <a:lnTo>
                  <a:pt x="326" y="1121"/>
                </a:lnTo>
                <a:lnTo>
                  <a:pt x="314" y="1121"/>
                </a:lnTo>
                <a:lnTo>
                  <a:pt x="309" y="1121"/>
                </a:lnTo>
                <a:lnTo>
                  <a:pt x="309" y="1119"/>
                </a:lnTo>
                <a:lnTo>
                  <a:pt x="308" y="1118"/>
                </a:lnTo>
                <a:lnTo>
                  <a:pt x="307" y="1115"/>
                </a:lnTo>
                <a:lnTo>
                  <a:pt x="307" y="1110"/>
                </a:lnTo>
                <a:lnTo>
                  <a:pt x="309" y="1104"/>
                </a:lnTo>
                <a:lnTo>
                  <a:pt x="313" y="1098"/>
                </a:lnTo>
                <a:lnTo>
                  <a:pt x="321" y="1088"/>
                </a:lnTo>
                <a:lnTo>
                  <a:pt x="333" y="1079"/>
                </a:lnTo>
                <a:lnTo>
                  <a:pt x="342" y="1072"/>
                </a:lnTo>
                <a:lnTo>
                  <a:pt x="351" y="1068"/>
                </a:lnTo>
                <a:lnTo>
                  <a:pt x="359" y="1063"/>
                </a:lnTo>
                <a:lnTo>
                  <a:pt x="368" y="1060"/>
                </a:lnTo>
                <a:lnTo>
                  <a:pt x="376" y="1057"/>
                </a:lnTo>
                <a:lnTo>
                  <a:pt x="383" y="1055"/>
                </a:lnTo>
                <a:lnTo>
                  <a:pt x="390" y="1054"/>
                </a:lnTo>
                <a:lnTo>
                  <a:pt x="396" y="1053"/>
                </a:lnTo>
                <a:lnTo>
                  <a:pt x="405" y="1050"/>
                </a:lnTo>
                <a:lnTo>
                  <a:pt x="413" y="1049"/>
                </a:lnTo>
                <a:lnTo>
                  <a:pt x="418" y="1049"/>
                </a:lnTo>
                <a:lnTo>
                  <a:pt x="419" y="1049"/>
                </a:lnTo>
                <a:lnTo>
                  <a:pt x="520" y="1038"/>
                </a:lnTo>
                <a:lnTo>
                  <a:pt x="517" y="1034"/>
                </a:lnTo>
                <a:lnTo>
                  <a:pt x="510" y="1028"/>
                </a:lnTo>
                <a:lnTo>
                  <a:pt x="501" y="1023"/>
                </a:lnTo>
                <a:lnTo>
                  <a:pt x="490" y="1015"/>
                </a:lnTo>
                <a:lnTo>
                  <a:pt x="478" y="1005"/>
                </a:lnTo>
                <a:lnTo>
                  <a:pt x="464" y="997"/>
                </a:lnTo>
                <a:lnTo>
                  <a:pt x="449" y="989"/>
                </a:lnTo>
                <a:lnTo>
                  <a:pt x="434" y="982"/>
                </a:lnTo>
                <a:lnTo>
                  <a:pt x="418" y="975"/>
                </a:lnTo>
                <a:lnTo>
                  <a:pt x="405" y="968"/>
                </a:lnTo>
                <a:lnTo>
                  <a:pt x="394" y="960"/>
                </a:lnTo>
                <a:lnTo>
                  <a:pt x="384" y="951"/>
                </a:lnTo>
                <a:lnTo>
                  <a:pt x="376" y="941"/>
                </a:lnTo>
                <a:lnTo>
                  <a:pt x="369" y="929"/>
                </a:lnTo>
                <a:lnTo>
                  <a:pt x="362" y="915"/>
                </a:lnTo>
                <a:lnTo>
                  <a:pt x="356" y="899"/>
                </a:lnTo>
                <a:lnTo>
                  <a:pt x="347" y="875"/>
                </a:lnTo>
                <a:lnTo>
                  <a:pt x="341" y="847"/>
                </a:lnTo>
                <a:lnTo>
                  <a:pt x="336" y="821"/>
                </a:lnTo>
                <a:lnTo>
                  <a:pt x="333" y="796"/>
                </a:lnTo>
                <a:lnTo>
                  <a:pt x="326" y="837"/>
                </a:lnTo>
                <a:lnTo>
                  <a:pt x="319" y="884"/>
                </a:lnTo>
                <a:lnTo>
                  <a:pt x="311" y="932"/>
                </a:lnTo>
                <a:lnTo>
                  <a:pt x="301" y="971"/>
                </a:lnTo>
                <a:lnTo>
                  <a:pt x="291" y="1005"/>
                </a:lnTo>
                <a:lnTo>
                  <a:pt x="284" y="1024"/>
                </a:lnTo>
                <a:lnTo>
                  <a:pt x="280" y="1035"/>
                </a:lnTo>
                <a:lnTo>
                  <a:pt x="274" y="1049"/>
                </a:lnTo>
                <a:lnTo>
                  <a:pt x="269" y="1068"/>
                </a:lnTo>
                <a:lnTo>
                  <a:pt x="267" y="1086"/>
                </a:lnTo>
                <a:lnTo>
                  <a:pt x="262" y="1103"/>
                </a:lnTo>
                <a:lnTo>
                  <a:pt x="255" y="1114"/>
                </a:lnTo>
                <a:lnTo>
                  <a:pt x="251" y="1116"/>
                </a:lnTo>
                <a:lnTo>
                  <a:pt x="245" y="1118"/>
                </a:lnTo>
                <a:lnTo>
                  <a:pt x="239" y="1119"/>
                </a:lnTo>
                <a:lnTo>
                  <a:pt x="231" y="1121"/>
                </a:lnTo>
                <a:lnTo>
                  <a:pt x="225" y="1122"/>
                </a:lnTo>
                <a:lnTo>
                  <a:pt x="218" y="1123"/>
                </a:lnTo>
                <a:lnTo>
                  <a:pt x="210" y="1124"/>
                </a:lnTo>
                <a:lnTo>
                  <a:pt x="201" y="1124"/>
                </a:lnTo>
                <a:lnTo>
                  <a:pt x="191" y="1125"/>
                </a:lnTo>
                <a:lnTo>
                  <a:pt x="179" y="1125"/>
                </a:lnTo>
                <a:lnTo>
                  <a:pt x="165" y="1125"/>
                </a:lnTo>
                <a:lnTo>
                  <a:pt x="150" y="1125"/>
                </a:lnTo>
                <a:lnTo>
                  <a:pt x="133" y="1124"/>
                </a:lnTo>
                <a:lnTo>
                  <a:pt x="122" y="1122"/>
                </a:lnTo>
                <a:lnTo>
                  <a:pt x="116" y="1118"/>
                </a:lnTo>
                <a:lnTo>
                  <a:pt x="114" y="1114"/>
                </a:lnTo>
                <a:lnTo>
                  <a:pt x="114" y="1109"/>
                </a:lnTo>
                <a:lnTo>
                  <a:pt x="116" y="1106"/>
                </a:lnTo>
                <a:lnTo>
                  <a:pt x="117" y="1103"/>
                </a:lnTo>
                <a:lnTo>
                  <a:pt x="118" y="1102"/>
                </a:lnTo>
                <a:lnTo>
                  <a:pt x="118" y="1098"/>
                </a:lnTo>
                <a:lnTo>
                  <a:pt x="122" y="1093"/>
                </a:lnTo>
                <a:lnTo>
                  <a:pt x="127" y="1088"/>
                </a:lnTo>
                <a:lnTo>
                  <a:pt x="135" y="1084"/>
                </a:lnTo>
                <a:lnTo>
                  <a:pt x="145" y="1079"/>
                </a:lnTo>
                <a:lnTo>
                  <a:pt x="155" y="1075"/>
                </a:lnTo>
                <a:lnTo>
                  <a:pt x="164" y="1070"/>
                </a:lnTo>
                <a:lnTo>
                  <a:pt x="173" y="1065"/>
                </a:lnTo>
                <a:lnTo>
                  <a:pt x="187" y="1055"/>
                </a:lnTo>
                <a:lnTo>
                  <a:pt x="194" y="1045"/>
                </a:lnTo>
                <a:lnTo>
                  <a:pt x="197" y="1032"/>
                </a:lnTo>
                <a:lnTo>
                  <a:pt x="197" y="1015"/>
                </a:lnTo>
                <a:lnTo>
                  <a:pt x="198" y="994"/>
                </a:lnTo>
                <a:lnTo>
                  <a:pt x="200" y="973"/>
                </a:lnTo>
                <a:lnTo>
                  <a:pt x="203" y="950"/>
                </a:lnTo>
                <a:lnTo>
                  <a:pt x="206" y="922"/>
                </a:lnTo>
                <a:lnTo>
                  <a:pt x="209" y="883"/>
                </a:lnTo>
                <a:lnTo>
                  <a:pt x="214" y="838"/>
                </a:lnTo>
                <a:lnTo>
                  <a:pt x="214" y="791"/>
                </a:lnTo>
                <a:lnTo>
                  <a:pt x="206" y="747"/>
                </a:lnTo>
                <a:lnTo>
                  <a:pt x="199" y="729"/>
                </a:lnTo>
                <a:lnTo>
                  <a:pt x="192" y="713"/>
                </a:lnTo>
                <a:lnTo>
                  <a:pt x="185" y="699"/>
                </a:lnTo>
                <a:lnTo>
                  <a:pt x="179" y="687"/>
                </a:lnTo>
                <a:lnTo>
                  <a:pt x="172" y="677"/>
                </a:lnTo>
                <a:lnTo>
                  <a:pt x="167" y="665"/>
                </a:lnTo>
                <a:lnTo>
                  <a:pt x="161" y="654"/>
                </a:lnTo>
                <a:lnTo>
                  <a:pt x="155" y="641"/>
                </a:lnTo>
                <a:lnTo>
                  <a:pt x="147" y="614"/>
                </a:lnTo>
                <a:lnTo>
                  <a:pt x="142" y="585"/>
                </a:lnTo>
                <a:lnTo>
                  <a:pt x="141" y="554"/>
                </a:lnTo>
                <a:lnTo>
                  <a:pt x="146" y="518"/>
                </a:lnTo>
                <a:lnTo>
                  <a:pt x="154" y="484"/>
                </a:lnTo>
                <a:lnTo>
                  <a:pt x="161" y="459"/>
                </a:lnTo>
                <a:lnTo>
                  <a:pt x="167" y="444"/>
                </a:lnTo>
                <a:lnTo>
                  <a:pt x="169" y="440"/>
                </a:lnTo>
                <a:lnTo>
                  <a:pt x="170" y="440"/>
                </a:lnTo>
                <a:lnTo>
                  <a:pt x="167" y="434"/>
                </a:lnTo>
                <a:lnTo>
                  <a:pt x="163" y="428"/>
                </a:lnTo>
                <a:lnTo>
                  <a:pt x="161" y="423"/>
                </a:lnTo>
                <a:lnTo>
                  <a:pt x="160" y="420"/>
                </a:lnTo>
                <a:lnTo>
                  <a:pt x="159" y="411"/>
                </a:lnTo>
                <a:lnTo>
                  <a:pt x="157" y="397"/>
                </a:lnTo>
                <a:lnTo>
                  <a:pt x="156" y="384"/>
                </a:lnTo>
                <a:lnTo>
                  <a:pt x="152" y="377"/>
                </a:lnTo>
                <a:lnTo>
                  <a:pt x="146" y="380"/>
                </a:lnTo>
                <a:lnTo>
                  <a:pt x="139" y="383"/>
                </a:lnTo>
                <a:lnTo>
                  <a:pt x="132" y="387"/>
                </a:lnTo>
                <a:lnTo>
                  <a:pt x="124" y="389"/>
                </a:lnTo>
                <a:lnTo>
                  <a:pt x="117" y="392"/>
                </a:lnTo>
                <a:lnTo>
                  <a:pt x="110" y="393"/>
                </a:lnTo>
                <a:lnTo>
                  <a:pt x="104" y="396"/>
                </a:lnTo>
                <a:lnTo>
                  <a:pt x="100" y="396"/>
                </a:lnTo>
                <a:lnTo>
                  <a:pt x="99" y="396"/>
                </a:lnTo>
                <a:lnTo>
                  <a:pt x="95" y="397"/>
                </a:lnTo>
                <a:lnTo>
                  <a:pt x="92" y="397"/>
                </a:lnTo>
                <a:lnTo>
                  <a:pt x="88" y="398"/>
                </a:lnTo>
                <a:lnTo>
                  <a:pt x="86" y="398"/>
                </a:lnTo>
                <a:lnTo>
                  <a:pt x="77" y="398"/>
                </a:lnTo>
                <a:lnTo>
                  <a:pt x="70" y="396"/>
                </a:lnTo>
                <a:lnTo>
                  <a:pt x="62" y="393"/>
                </a:lnTo>
                <a:lnTo>
                  <a:pt x="53" y="389"/>
                </a:lnTo>
                <a:lnTo>
                  <a:pt x="47" y="388"/>
                </a:lnTo>
                <a:lnTo>
                  <a:pt x="42" y="387"/>
                </a:lnTo>
                <a:lnTo>
                  <a:pt x="36" y="387"/>
                </a:lnTo>
                <a:lnTo>
                  <a:pt x="33" y="387"/>
                </a:lnTo>
                <a:lnTo>
                  <a:pt x="28" y="387"/>
                </a:lnTo>
                <a:lnTo>
                  <a:pt x="24" y="387"/>
                </a:lnTo>
                <a:lnTo>
                  <a:pt x="20" y="387"/>
                </a:lnTo>
                <a:lnTo>
                  <a:pt x="16" y="387"/>
                </a:lnTo>
                <a:lnTo>
                  <a:pt x="10" y="382"/>
                </a:lnTo>
                <a:lnTo>
                  <a:pt x="10" y="376"/>
                </a:lnTo>
                <a:lnTo>
                  <a:pt x="13" y="368"/>
                </a:lnTo>
                <a:lnTo>
                  <a:pt x="18" y="359"/>
                </a:lnTo>
                <a:lnTo>
                  <a:pt x="23" y="352"/>
                </a:lnTo>
                <a:lnTo>
                  <a:pt x="28" y="347"/>
                </a:lnTo>
                <a:lnTo>
                  <a:pt x="35" y="344"/>
                </a:lnTo>
                <a:lnTo>
                  <a:pt x="43" y="340"/>
                </a:lnTo>
                <a:lnTo>
                  <a:pt x="53" y="336"/>
                </a:lnTo>
                <a:lnTo>
                  <a:pt x="62" y="331"/>
                </a:lnTo>
                <a:lnTo>
                  <a:pt x="69" y="329"/>
                </a:lnTo>
                <a:lnTo>
                  <a:pt x="71" y="328"/>
                </a:lnTo>
                <a:lnTo>
                  <a:pt x="72" y="327"/>
                </a:lnTo>
                <a:lnTo>
                  <a:pt x="74" y="322"/>
                </a:lnTo>
                <a:lnTo>
                  <a:pt x="76" y="316"/>
                </a:lnTo>
                <a:lnTo>
                  <a:pt x="77" y="309"/>
                </a:lnTo>
                <a:lnTo>
                  <a:pt x="77" y="308"/>
                </a:lnTo>
                <a:lnTo>
                  <a:pt x="73" y="310"/>
                </a:lnTo>
                <a:lnTo>
                  <a:pt x="70" y="313"/>
                </a:lnTo>
                <a:lnTo>
                  <a:pt x="66" y="315"/>
                </a:lnTo>
                <a:lnTo>
                  <a:pt x="63" y="316"/>
                </a:lnTo>
                <a:lnTo>
                  <a:pt x="61" y="316"/>
                </a:lnTo>
                <a:lnTo>
                  <a:pt x="58" y="316"/>
                </a:lnTo>
                <a:lnTo>
                  <a:pt x="56" y="316"/>
                </a:lnTo>
                <a:lnTo>
                  <a:pt x="54" y="316"/>
                </a:lnTo>
                <a:lnTo>
                  <a:pt x="53" y="317"/>
                </a:lnTo>
                <a:lnTo>
                  <a:pt x="51" y="317"/>
                </a:lnTo>
                <a:lnTo>
                  <a:pt x="50" y="319"/>
                </a:lnTo>
                <a:lnTo>
                  <a:pt x="49" y="319"/>
                </a:lnTo>
                <a:lnTo>
                  <a:pt x="41" y="320"/>
                </a:lnTo>
                <a:lnTo>
                  <a:pt x="33" y="317"/>
                </a:lnTo>
                <a:lnTo>
                  <a:pt x="24" y="313"/>
                </a:lnTo>
                <a:lnTo>
                  <a:pt x="16" y="306"/>
                </a:lnTo>
                <a:lnTo>
                  <a:pt x="9" y="294"/>
                </a:lnTo>
                <a:lnTo>
                  <a:pt x="3" y="277"/>
                </a:lnTo>
                <a:lnTo>
                  <a:pt x="0" y="260"/>
                </a:lnTo>
                <a:lnTo>
                  <a:pt x="0" y="248"/>
                </a:lnTo>
                <a:lnTo>
                  <a:pt x="2" y="245"/>
                </a:lnTo>
                <a:lnTo>
                  <a:pt x="4" y="241"/>
                </a:lnTo>
                <a:lnTo>
                  <a:pt x="9" y="237"/>
                </a:lnTo>
                <a:lnTo>
                  <a:pt x="13" y="233"/>
                </a:lnTo>
                <a:lnTo>
                  <a:pt x="18" y="230"/>
                </a:lnTo>
                <a:lnTo>
                  <a:pt x="24" y="226"/>
                </a:lnTo>
                <a:lnTo>
                  <a:pt x="29" y="223"/>
                </a:lnTo>
                <a:lnTo>
                  <a:pt x="34" y="221"/>
                </a:lnTo>
                <a:lnTo>
                  <a:pt x="39" y="218"/>
                </a:lnTo>
                <a:lnTo>
                  <a:pt x="46" y="215"/>
                </a:lnTo>
                <a:lnTo>
                  <a:pt x="53" y="213"/>
                </a:lnTo>
                <a:lnTo>
                  <a:pt x="61" y="209"/>
                </a:lnTo>
                <a:lnTo>
                  <a:pt x="67" y="207"/>
                </a:lnTo>
                <a:lnTo>
                  <a:pt x="74" y="203"/>
                </a:lnTo>
                <a:lnTo>
                  <a:pt x="79" y="201"/>
                </a:lnTo>
                <a:lnTo>
                  <a:pt x="82" y="199"/>
                </a:lnTo>
                <a:lnTo>
                  <a:pt x="85" y="192"/>
                </a:lnTo>
                <a:lnTo>
                  <a:pt x="85" y="183"/>
                </a:lnTo>
                <a:lnTo>
                  <a:pt x="82" y="171"/>
                </a:lnTo>
                <a:lnTo>
                  <a:pt x="82" y="158"/>
                </a:lnTo>
                <a:lnTo>
                  <a:pt x="85" y="153"/>
                </a:lnTo>
                <a:lnTo>
                  <a:pt x="88" y="146"/>
                </a:lnTo>
                <a:lnTo>
                  <a:pt x="93" y="140"/>
                </a:lnTo>
                <a:lnTo>
                  <a:pt x="99" y="133"/>
                </a:lnTo>
                <a:lnTo>
                  <a:pt x="104" y="127"/>
                </a:lnTo>
                <a:lnTo>
                  <a:pt x="109" y="121"/>
                </a:lnTo>
                <a:lnTo>
                  <a:pt x="114" y="116"/>
                </a:lnTo>
                <a:lnTo>
                  <a:pt x="117" y="112"/>
                </a:lnTo>
                <a:lnTo>
                  <a:pt x="119" y="93"/>
                </a:lnTo>
                <a:lnTo>
                  <a:pt x="119" y="57"/>
                </a:lnTo>
                <a:lnTo>
                  <a:pt x="118" y="24"/>
                </a:lnTo>
                <a:lnTo>
                  <a:pt x="117" y="9"/>
                </a:lnTo>
                <a:lnTo>
                  <a:pt x="117" y="7"/>
                </a:lnTo>
                <a:lnTo>
                  <a:pt x="118" y="4"/>
                </a:lnTo>
                <a:lnTo>
                  <a:pt x="123" y="3"/>
                </a:lnTo>
                <a:lnTo>
                  <a:pt x="130" y="5"/>
                </a:lnTo>
                <a:lnTo>
                  <a:pt x="131" y="3"/>
                </a:lnTo>
                <a:lnTo>
                  <a:pt x="133" y="0"/>
                </a:lnTo>
                <a:lnTo>
                  <a:pt x="138" y="0"/>
                </a:lnTo>
                <a:lnTo>
                  <a:pt x="148" y="5"/>
                </a:lnTo>
                <a:lnTo>
                  <a:pt x="153" y="11"/>
                </a:lnTo>
                <a:lnTo>
                  <a:pt x="157" y="21"/>
                </a:lnTo>
                <a:lnTo>
                  <a:pt x="163" y="32"/>
                </a:lnTo>
                <a:lnTo>
                  <a:pt x="170" y="42"/>
                </a:lnTo>
                <a:lnTo>
                  <a:pt x="179" y="55"/>
                </a:lnTo>
                <a:lnTo>
                  <a:pt x="190" y="68"/>
                </a:lnTo>
                <a:lnTo>
                  <a:pt x="198" y="81"/>
                </a:lnTo>
                <a:lnTo>
                  <a:pt x="201" y="86"/>
                </a:lnTo>
                <a:lnTo>
                  <a:pt x="213" y="95"/>
                </a:lnTo>
                <a:lnTo>
                  <a:pt x="217" y="93"/>
                </a:lnTo>
                <a:lnTo>
                  <a:pt x="222" y="93"/>
                </a:lnTo>
                <a:lnTo>
                  <a:pt x="226" y="92"/>
                </a:lnTo>
                <a:lnTo>
                  <a:pt x="231" y="92"/>
                </a:lnTo>
                <a:lnTo>
                  <a:pt x="236" y="93"/>
                </a:lnTo>
                <a:lnTo>
                  <a:pt x="240" y="93"/>
                </a:lnTo>
                <a:lnTo>
                  <a:pt x="245" y="94"/>
                </a:lnTo>
                <a:lnTo>
                  <a:pt x="248" y="94"/>
                </a:lnTo>
                <a:lnTo>
                  <a:pt x="250" y="92"/>
                </a:lnTo>
                <a:lnTo>
                  <a:pt x="251" y="89"/>
                </a:lnTo>
                <a:lnTo>
                  <a:pt x="252" y="86"/>
                </a:lnTo>
                <a:lnTo>
                  <a:pt x="252" y="82"/>
                </a:lnTo>
                <a:lnTo>
                  <a:pt x="253" y="73"/>
                </a:lnTo>
                <a:lnTo>
                  <a:pt x="256" y="63"/>
                </a:lnTo>
                <a:lnTo>
                  <a:pt x="261" y="51"/>
                </a:lnTo>
                <a:lnTo>
                  <a:pt x="267" y="38"/>
                </a:lnTo>
                <a:lnTo>
                  <a:pt x="274" y="28"/>
                </a:lnTo>
                <a:lnTo>
                  <a:pt x="280" y="22"/>
                </a:lnTo>
                <a:lnTo>
                  <a:pt x="285" y="19"/>
                </a:lnTo>
                <a:lnTo>
                  <a:pt x="292" y="18"/>
                </a:lnTo>
                <a:lnTo>
                  <a:pt x="293" y="18"/>
                </a:lnTo>
                <a:lnTo>
                  <a:pt x="294" y="18"/>
                </a:lnTo>
                <a:lnTo>
                  <a:pt x="296" y="18"/>
                </a:lnTo>
                <a:lnTo>
                  <a:pt x="297" y="18"/>
                </a:lnTo>
                <a:lnTo>
                  <a:pt x="299" y="17"/>
                </a:lnTo>
                <a:lnTo>
                  <a:pt x="301" y="15"/>
                </a:lnTo>
                <a:lnTo>
                  <a:pt x="303" y="15"/>
                </a:lnTo>
                <a:lnTo>
                  <a:pt x="305" y="14"/>
                </a:lnTo>
                <a:lnTo>
                  <a:pt x="311" y="15"/>
                </a:lnTo>
                <a:lnTo>
                  <a:pt x="315" y="22"/>
                </a:lnTo>
                <a:lnTo>
                  <a:pt x="316" y="32"/>
                </a:lnTo>
                <a:lnTo>
                  <a:pt x="318" y="40"/>
                </a:lnTo>
                <a:lnTo>
                  <a:pt x="320" y="49"/>
                </a:lnTo>
                <a:lnTo>
                  <a:pt x="326" y="59"/>
                </a:lnTo>
                <a:lnTo>
                  <a:pt x="331" y="72"/>
                </a:lnTo>
                <a:lnTo>
                  <a:pt x="336" y="82"/>
                </a:lnTo>
                <a:lnTo>
                  <a:pt x="338" y="95"/>
                </a:lnTo>
                <a:lnTo>
                  <a:pt x="339" y="112"/>
                </a:lnTo>
                <a:lnTo>
                  <a:pt x="339" y="126"/>
                </a:lnTo>
                <a:lnTo>
                  <a:pt x="339" y="132"/>
                </a:lnTo>
                <a:lnTo>
                  <a:pt x="341" y="132"/>
                </a:lnTo>
                <a:lnTo>
                  <a:pt x="343" y="134"/>
                </a:lnTo>
                <a:lnTo>
                  <a:pt x="349" y="138"/>
                </a:lnTo>
                <a:lnTo>
                  <a:pt x="358" y="147"/>
                </a:lnTo>
                <a:lnTo>
                  <a:pt x="364" y="153"/>
                </a:lnTo>
                <a:lnTo>
                  <a:pt x="371" y="161"/>
                </a:lnTo>
                <a:lnTo>
                  <a:pt x="379" y="169"/>
                </a:lnTo>
                <a:lnTo>
                  <a:pt x="386" y="177"/>
                </a:lnTo>
                <a:lnTo>
                  <a:pt x="394" y="186"/>
                </a:lnTo>
                <a:lnTo>
                  <a:pt x="399" y="195"/>
                </a:lnTo>
                <a:lnTo>
                  <a:pt x="405" y="206"/>
                </a:lnTo>
                <a:lnTo>
                  <a:pt x="410" y="215"/>
                </a:lnTo>
                <a:lnTo>
                  <a:pt x="421" y="236"/>
                </a:lnTo>
                <a:lnTo>
                  <a:pt x="428" y="255"/>
                </a:lnTo>
                <a:lnTo>
                  <a:pt x="432" y="274"/>
                </a:lnTo>
                <a:lnTo>
                  <a:pt x="434" y="293"/>
                </a:lnTo>
                <a:lnTo>
                  <a:pt x="435" y="293"/>
                </a:lnTo>
                <a:lnTo>
                  <a:pt x="436" y="293"/>
                </a:lnTo>
                <a:lnTo>
                  <a:pt x="437" y="294"/>
                </a:lnTo>
                <a:lnTo>
                  <a:pt x="448" y="302"/>
                </a:lnTo>
                <a:lnTo>
                  <a:pt x="459" y="312"/>
                </a:lnTo>
                <a:lnTo>
                  <a:pt x="474" y="322"/>
                </a:lnTo>
                <a:lnTo>
                  <a:pt x="489" y="334"/>
                </a:lnTo>
                <a:lnTo>
                  <a:pt x="505" y="346"/>
                </a:lnTo>
                <a:lnTo>
                  <a:pt x="523" y="360"/>
                </a:lnTo>
                <a:lnTo>
                  <a:pt x="540" y="375"/>
                </a:lnTo>
                <a:lnTo>
                  <a:pt x="556" y="391"/>
                </a:lnTo>
                <a:lnTo>
                  <a:pt x="573" y="410"/>
                </a:lnTo>
                <a:lnTo>
                  <a:pt x="589" y="428"/>
                </a:lnTo>
                <a:lnTo>
                  <a:pt x="604" y="449"/>
                </a:lnTo>
                <a:lnTo>
                  <a:pt x="621" y="468"/>
                </a:lnTo>
                <a:lnTo>
                  <a:pt x="636" y="489"/>
                </a:lnTo>
                <a:lnTo>
                  <a:pt x="651" y="509"/>
                </a:lnTo>
                <a:lnTo>
                  <a:pt x="666" y="527"/>
                </a:lnTo>
                <a:lnTo>
                  <a:pt x="680" y="543"/>
                </a:lnTo>
                <a:lnTo>
                  <a:pt x="697" y="558"/>
                </a:lnTo>
                <a:lnTo>
                  <a:pt x="714" y="574"/>
                </a:lnTo>
                <a:lnTo>
                  <a:pt x="731" y="591"/>
                </a:lnTo>
                <a:lnTo>
                  <a:pt x="748" y="607"/>
                </a:lnTo>
                <a:lnTo>
                  <a:pt x="765" y="623"/>
                </a:lnTo>
                <a:lnTo>
                  <a:pt x="778" y="639"/>
                </a:lnTo>
                <a:lnTo>
                  <a:pt x="791" y="655"/>
                </a:lnTo>
                <a:lnTo>
                  <a:pt x="800" y="671"/>
                </a:lnTo>
                <a:lnTo>
                  <a:pt x="808" y="686"/>
                </a:lnTo>
                <a:lnTo>
                  <a:pt x="814" y="698"/>
                </a:lnTo>
                <a:lnTo>
                  <a:pt x="819" y="706"/>
                </a:lnTo>
                <a:lnTo>
                  <a:pt x="822" y="713"/>
                </a:lnTo>
                <a:lnTo>
                  <a:pt x="826" y="718"/>
                </a:lnTo>
                <a:lnTo>
                  <a:pt x="829" y="725"/>
                </a:lnTo>
                <a:lnTo>
                  <a:pt x="833" y="731"/>
                </a:lnTo>
                <a:lnTo>
                  <a:pt x="837" y="740"/>
                </a:lnTo>
                <a:lnTo>
                  <a:pt x="843" y="754"/>
                </a:lnTo>
                <a:lnTo>
                  <a:pt x="849" y="775"/>
                </a:lnTo>
                <a:lnTo>
                  <a:pt x="856" y="800"/>
                </a:lnTo>
                <a:lnTo>
                  <a:pt x="864" y="826"/>
                </a:lnTo>
                <a:lnTo>
                  <a:pt x="871" y="852"/>
                </a:lnTo>
                <a:lnTo>
                  <a:pt x="878" y="874"/>
                </a:lnTo>
                <a:lnTo>
                  <a:pt x="886" y="892"/>
                </a:lnTo>
                <a:lnTo>
                  <a:pt x="893" y="902"/>
                </a:lnTo>
                <a:lnTo>
                  <a:pt x="904" y="892"/>
                </a:lnTo>
                <a:lnTo>
                  <a:pt x="918" y="879"/>
                </a:lnTo>
                <a:lnTo>
                  <a:pt x="932" y="862"/>
                </a:lnTo>
                <a:lnTo>
                  <a:pt x="946" y="844"/>
                </a:lnTo>
                <a:lnTo>
                  <a:pt x="959" y="826"/>
                </a:lnTo>
                <a:lnTo>
                  <a:pt x="971" y="808"/>
                </a:lnTo>
                <a:lnTo>
                  <a:pt x="980" y="792"/>
                </a:lnTo>
                <a:lnTo>
                  <a:pt x="986" y="780"/>
                </a:lnTo>
                <a:lnTo>
                  <a:pt x="989" y="767"/>
                </a:lnTo>
                <a:lnTo>
                  <a:pt x="989" y="754"/>
                </a:lnTo>
                <a:lnTo>
                  <a:pt x="987" y="740"/>
                </a:lnTo>
                <a:lnTo>
                  <a:pt x="980" y="726"/>
                </a:lnTo>
                <a:lnTo>
                  <a:pt x="971" y="713"/>
                </a:lnTo>
                <a:lnTo>
                  <a:pt x="958" y="700"/>
                </a:lnTo>
                <a:lnTo>
                  <a:pt x="942" y="688"/>
                </a:lnTo>
                <a:lnTo>
                  <a:pt x="922" y="677"/>
                </a:lnTo>
                <a:lnTo>
                  <a:pt x="902" y="667"/>
                </a:lnTo>
                <a:lnTo>
                  <a:pt x="883" y="658"/>
                </a:lnTo>
                <a:lnTo>
                  <a:pt x="866" y="650"/>
                </a:lnTo>
                <a:lnTo>
                  <a:pt x="851" y="644"/>
                </a:lnTo>
                <a:lnTo>
                  <a:pt x="838" y="639"/>
                </a:lnTo>
                <a:lnTo>
                  <a:pt x="828" y="635"/>
                </a:lnTo>
                <a:lnTo>
                  <a:pt x="822" y="633"/>
                </a:lnTo>
                <a:lnTo>
                  <a:pt x="820" y="632"/>
                </a:lnTo>
                <a:lnTo>
                  <a:pt x="821" y="631"/>
                </a:lnTo>
                <a:lnTo>
                  <a:pt x="822" y="629"/>
                </a:lnTo>
                <a:lnTo>
                  <a:pt x="826" y="626"/>
                </a:lnTo>
                <a:lnTo>
                  <a:pt x="830" y="624"/>
                </a:lnTo>
                <a:lnTo>
                  <a:pt x="837" y="622"/>
                </a:lnTo>
                <a:lnTo>
                  <a:pt x="846" y="619"/>
                </a:lnTo>
                <a:lnTo>
                  <a:pt x="859" y="617"/>
                </a:lnTo>
                <a:lnTo>
                  <a:pt x="864" y="616"/>
                </a:lnTo>
                <a:lnTo>
                  <a:pt x="868" y="615"/>
                </a:lnTo>
                <a:lnTo>
                  <a:pt x="874" y="614"/>
                </a:lnTo>
                <a:lnTo>
                  <a:pt x="881" y="612"/>
                </a:lnTo>
                <a:lnTo>
                  <a:pt x="888" y="612"/>
                </a:lnTo>
                <a:lnTo>
                  <a:pt x="896" y="611"/>
                </a:lnTo>
                <a:lnTo>
                  <a:pt x="904" y="610"/>
                </a:lnTo>
                <a:lnTo>
                  <a:pt x="913" y="610"/>
                </a:lnTo>
                <a:lnTo>
                  <a:pt x="942" y="610"/>
                </a:lnTo>
                <a:lnTo>
                  <a:pt x="971" y="612"/>
                </a:lnTo>
                <a:lnTo>
                  <a:pt x="997" y="617"/>
                </a:lnTo>
                <a:lnTo>
                  <a:pt x="1024" y="623"/>
                </a:lnTo>
                <a:lnTo>
                  <a:pt x="1047" y="631"/>
                </a:lnTo>
                <a:lnTo>
                  <a:pt x="1068" y="640"/>
                </a:lnTo>
                <a:lnTo>
                  <a:pt x="1084" y="650"/>
                </a:lnTo>
                <a:lnTo>
                  <a:pt x="1095" y="662"/>
                </a:lnTo>
                <a:lnTo>
                  <a:pt x="1105" y="677"/>
                </a:lnTo>
                <a:lnTo>
                  <a:pt x="1113" y="695"/>
                </a:lnTo>
                <a:lnTo>
                  <a:pt x="1117" y="717"/>
                </a:lnTo>
                <a:lnTo>
                  <a:pt x="1118" y="739"/>
                </a:lnTo>
                <a:lnTo>
                  <a:pt x="1116" y="765"/>
                </a:lnTo>
                <a:lnTo>
                  <a:pt x="1111" y="790"/>
                </a:lnTo>
                <a:lnTo>
                  <a:pt x="1101" y="815"/>
                </a:lnTo>
                <a:lnTo>
                  <a:pt x="1086" y="842"/>
                </a:lnTo>
                <a:lnTo>
                  <a:pt x="1069" y="864"/>
                </a:lnTo>
                <a:lnTo>
                  <a:pt x="1049" y="884"/>
                </a:lnTo>
                <a:lnTo>
                  <a:pt x="1027" y="903"/>
                </a:lnTo>
                <a:lnTo>
                  <a:pt x="1005" y="920"/>
                </a:lnTo>
                <a:lnTo>
                  <a:pt x="984" y="936"/>
                </a:lnTo>
                <a:lnTo>
                  <a:pt x="962" y="954"/>
                </a:lnTo>
                <a:lnTo>
                  <a:pt x="942" y="971"/>
                </a:lnTo>
                <a:lnTo>
                  <a:pt x="925" y="989"/>
                </a:lnTo>
                <a:lnTo>
                  <a:pt x="909" y="1008"/>
                </a:lnTo>
                <a:lnTo>
                  <a:pt x="891" y="1026"/>
                </a:lnTo>
                <a:lnTo>
                  <a:pt x="874" y="1042"/>
                </a:lnTo>
                <a:lnTo>
                  <a:pt x="857" y="1057"/>
                </a:lnTo>
                <a:lnTo>
                  <a:pt x="840" y="1070"/>
                </a:lnTo>
                <a:lnTo>
                  <a:pt x="823" y="1080"/>
                </a:lnTo>
                <a:lnTo>
                  <a:pt x="808" y="1087"/>
                </a:lnTo>
                <a:lnTo>
                  <a:pt x="796" y="109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6406" name="Picture 86" descr="Pig 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239000" y="5486400"/>
            <a:ext cx="1066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407" name="Picture 87" descr="Cow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5486400"/>
            <a:ext cx="1012825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6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  <p:bldP spid="56325" grpId="0" animBg="1"/>
      <p:bldP spid="56326" grpId="0" animBg="1"/>
      <p:bldP spid="56327" grpId="0" animBg="1"/>
      <p:bldP spid="5639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F69172-CBC7-4C44-BED9-F0164490A123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9" name="WordArt 7"/>
          <p:cNvSpPr>
            <a:spLocks noChangeArrowheads="1" noChangeShapeType="1" noTextEdit="1"/>
          </p:cNvSpPr>
          <p:nvPr/>
        </p:nvSpPr>
        <p:spPr bwMode="auto">
          <a:xfrm>
            <a:off x="304800" y="457200"/>
            <a:ext cx="8305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Reproductive Process</a:t>
            </a:r>
          </a:p>
        </p:txBody>
      </p:sp>
      <p:sp>
        <p:nvSpPr>
          <p:cNvPr id="59400" name="WordArt 8"/>
          <p:cNvSpPr>
            <a:spLocks noChangeArrowheads="1" noChangeShapeType="1" noTextEdit="1"/>
          </p:cNvSpPr>
          <p:nvPr/>
        </p:nvSpPr>
        <p:spPr bwMode="auto">
          <a:xfrm>
            <a:off x="457200" y="1828800"/>
            <a:ext cx="6781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Stages of the Estrous Cycle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457200" y="2438400"/>
            <a:ext cx="82296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Proestrus</a:t>
            </a:r>
          </a:p>
          <a:p>
            <a:pPr marL="808038" lvl="1" indent="-350838">
              <a:lnSpc>
                <a:spcPct val="80000"/>
              </a:lnSpc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200" b="1"/>
              <a:t>begins after CL regression and ends at the onset of estrus, period of follicle growth</a:t>
            </a:r>
          </a:p>
          <a:p>
            <a:pPr marL="228600" indent="-2286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Estrus</a:t>
            </a:r>
          </a:p>
          <a:p>
            <a:pPr marL="808038" lvl="1" indent="-350838">
              <a:lnSpc>
                <a:spcPct val="80000"/>
              </a:lnSpc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200" b="1"/>
              <a:t>period of sexual receptivity; sometimes referred to as “heat”</a:t>
            </a:r>
          </a:p>
          <a:p>
            <a:pPr marL="228600" indent="-2286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Metestrus</a:t>
            </a:r>
          </a:p>
          <a:p>
            <a:pPr marL="808038" lvl="1" indent="-350838">
              <a:lnSpc>
                <a:spcPct val="80000"/>
              </a:lnSpc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200" b="1"/>
              <a:t>early postovulatory period; CL begins to develop</a:t>
            </a:r>
          </a:p>
          <a:p>
            <a:pPr marL="228600" indent="-2286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Diestrus</a:t>
            </a:r>
          </a:p>
          <a:p>
            <a:pPr marL="808038" lvl="1" indent="-350838">
              <a:lnSpc>
                <a:spcPct val="80000"/>
              </a:lnSpc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200" b="1"/>
              <a:t>begins approximately four days after ovulation and ends with the regression of the CL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9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9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59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9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9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594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9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9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59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9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9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594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94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94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594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94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94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594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8" grpId="0" animBg="1"/>
      <p:bldP spid="59399" grpId="0" animBg="1"/>
      <p:bldP spid="5940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230729-2DAD-4934-BFE2-47B4D5886268}" type="slidenum">
              <a:rPr lang="en-US" smtClean="0"/>
              <a:pPr/>
              <a:t>27</a:t>
            </a:fld>
            <a:endParaRPr lang="en-US" smtClean="0"/>
          </a:p>
        </p:txBody>
      </p:sp>
      <p:pic>
        <p:nvPicPr>
          <p:cNvPr id="67608" name="Picture 24" descr="Ovary &amp; Uterine Tub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2286000" y="1752600"/>
            <a:ext cx="4456113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605" name="Oval 21"/>
          <p:cNvSpPr>
            <a:spLocks noChangeArrowheads="1"/>
          </p:cNvSpPr>
          <p:nvPr/>
        </p:nvSpPr>
        <p:spPr bwMode="auto">
          <a:xfrm>
            <a:off x="5943600" y="1828800"/>
            <a:ext cx="2819400" cy="1219200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7588" name="Line 4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590" name="WordArt 6"/>
          <p:cNvSpPr>
            <a:spLocks noChangeArrowheads="1" noChangeShapeType="1" noTextEdit="1"/>
          </p:cNvSpPr>
          <p:nvPr/>
        </p:nvSpPr>
        <p:spPr bwMode="auto">
          <a:xfrm>
            <a:off x="304800" y="457200"/>
            <a:ext cx="8305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Reproductive Process</a:t>
            </a:r>
          </a:p>
        </p:txBody>
      </p:sp>
      <p:sp>
        <p:nvSpPr>
          <p:cNvPr id="67591" name="WordArt 7"/>
          <p:cNvSpPr>
            <a:spLocks noChangeArrowheads="1" noChangeShapeType="1" noTextEdit="1"/>
          </p:cNvSpPr>
          <p:nvPr/>
        </p:nvSpPr>
        <p:spPr bwMode="auto">
          <a:xfrm>
            <a:off x="457200" y="1828800"/>
            <a:ext cx="3276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Ovulation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457200" y="2514600"/>
            <a:ext cx="822960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Before ovulation</a:t>
            </a:r>
          </a:p>
          <a:p>
            <a:pPr marL="808038" lvl="1" indent="-350838">
              <a:lnSpc>
                <a:spcPct val="90000"/>
              </a:lnSpc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egg cell is contained in a follicle</a:t>
            </a:r>
          </a:p>
          <a:p>
            <a:pPr marL="228600" indent="-2286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During ovulation</a:t>
            </a:r>
          </a:p>
          <a:p>
            <a:pPr marL="808038" lvl="1" indent="-350838">
              <a:lnSpc>
                <a:spcPct val="90000"/>
              </a:lnSpc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follicle breaks, releases the egg into the oviduct</a:t>
            </a:r>
          </a:p>
          <a:p>
            <a:pPr marL="808038" lvl="1" indent="-350838">
              <a:lnSpc>
                <a:spcPct val="90000"/>
              </a:lnSpc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if sperm is present, egg may become fertilized</a:t>
            </a:r>
          </a:p>
          <a:p>
            <a:pPr marL="228600" indent="-2286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After ovulation</a:t>
            </a:r>
          </a:p>
          <a:p>
            <a:pPr marL="808038" lvl="1" indent="-350838">
              <a:lnSpc>
                <a:spcPct val="90000"/>
              </a:lnSpc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CL forms on ovary and releases progesterone</a:t>
            </a:r>
          </a:p>
        </p:txBody>
      </p:sp>
      <p:sp>
        <p:nvSpPr>
          <p:cNvPr id="28685" name="Freeform 10"/>
          <p:cNvSpPr>
            <a:spLocks/>
          </p:cNvSpPr>
          <p:nvPr/>
        </p:nvSpPr>
        <p:spPr bwMode="auto">
          <a:xfrm>
            <a:off x="8277225" y="3500438"/>
            <a:ext cx="1588" cy="9525"/>
          </a:xfrm>
          <a:custGeom>
            <a:avLst/>
            <a:gdLst>
              <a:gd name="T0" fmla="*/ 2147483647 w 1"/>
              <a:gd name="T1" fmla="*/ 2147483647 h 10"/>
              <a:gd name="T2" fmla="*/ 2147483647 w 1"/>
              <a:gd name="T3" fmla="*/ 2147483647 h 10"/>
              <a:gd name="T4" fmla="*/ 2147483647 w 1"/>
              <a:gd name="T5" fmla="*/ 2147483647 h 10"/>
              <a:gd name="T6" fmla="*/ 2147483647 w 1"/>
              <a:gd name="T7" fmla="*/ 2147483647 h 10"/>
              <a:gd name="T8" fmla="*/ 0 w 1"/>
              <a:gd name="T9" fmla="*/ 0 h 10"/>
              <a:gd name="T10" fmla="*/ 2147483647 w 1"/>
              <a:gd name="T11" fmla="*/ 2147483647 h 10"/>
              <a:gd name="T12" fmla="*/ 2147483647 w 1"/>
              <a:gd name="T13" fmla="*/ 2147483647 h 10"/>
              <a:gd name="T14" fmla="*/ 2147483647 w 1"/>
              <a:gd name="T15" fmla="*/ 2147483647 h 10"/>
              <a:gd name="T16" fmla="*/ 2147483647 w 1"/>
              <a:gd name="T17" fmla="*/ 2147483647 h 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"/>
              <a:gd name="T28" fmla="*/ 0 h 10"/>
              <a:gd name="T29" fmla="*/ 1 w 1"/>
              <a:gd name="T30" fmla="*/ 10 h 1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" h="10">
                <a:moveTo>
                  <a:pt x="1" y="10"/>
                </a:moveTo>
                <a:lnTo>
                  <a:pt x="1" y="8"/>
                </a:lnTo>
                <a:lnTo>
                  <a:pt x="1" y="5"/>
                </a:lnTo>
                <a:lnTo>
                  <a:pt x="1" y="2"/>
                </a:lnTo>
                <a:lnTo>
                  <a:pt x="0" y="0"/>
                </a:lnTo>
                <a:lnTo>
                  <a:pt x="1" y="2"/>
                </a:lnTo>
                <a:lnTo>
                  <a:pt x="1" y="5"/>
                </a:lnTo>
                <a:lnTo>
                  <a:pt x="1" y="8"/>
                </a:lnTo>
                <a:lnTo>
                  <a:pt x="1" y="10"/>
                </a:lnTo>
                <a:close/>
              </a:path>
            </a:pathLst>
          </a:custGeom>
          <a:solidFill>
            <a:srgbClr val="A07F6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Freeform 11"/>
          <p:cNvSpPr>
            <a:spLocks/>
          </p:cNvSpPr>
          <p:nvPr/>
        </p:nvSpPr>
        <p:spPr bwMode="auto">
          <a:xfrm>
            <a:off x="9840913" y="2071688"/>
            <a:ext cx="52387" cy="111125"/>
          </a:xfrm>
          <a:custGeom>
            <a:avLst/>
            <a:gdLst>
              <a:gd name="T0" fmla="*/ 0 w 67"/>
              <a:gd name="T1" fmla="*/ 0 h 139"/>
              <a:gd name="T2" fmla="*/ 2147483647 w 67"/>
              <a:gd name="T3" fmla="*/ 2147483647 h 139"/>
              <a:gd name="T4" fmla="*/ 2147483647 w 67"/>
              <a:gd name="T5" fmla="*/ 2147483647 h 139"/>
              <a:gd name="T6" fmla="*/ 2147483647 w 67"/>
              <a:gd name="T7" fmla="*/ 2147483647 h 139"/>
              <a:gd name="T8" fmla="*/ 2147483647 w 67"/>
              <a:gd name="T9" fmla="*/ 2147483647 h 139"/>
              <a:gd name="T10" fmla="*/ 2147483647 w 67"/>
              <a:gd name="T11" fmla="*/ 2147483647 h 139"/>
              <a:gd name="T12" fmla="*/ 2147483647 w 67"/>
              <a:gd name="T13" fmla="*/ 2147483647 h 139"/>
              <a:gd name="T14" fmla="*/ 2147483647 w 67"/>
              <a:gd name="T15" fmla="*/ 2147483647 h 139"/>
              <a:gd name="T16" fmla="*/ 2147483647 w 67"/>
              <a:gd name="T17" fmla="*/ 2147483647 h 139"/>
              <a:gd name="T18" fmla="*/ 2147483647 w 67"/>
              <a:gd name="T19" fmla="*/ 2147483647 h 139"/>
              <a:gd name="T20" fmla="*/ 2147483647 w 67"/>
              <a:gd name="T21" fmla="*/ 2147483647 h 139"/>
              <a:gd name="T22" fmla="*/ 2147483647 w 67"/>
              <a:gd name="T23" fmla="*/ 2147483647 h 139"/>
              <a:gd name="T24" fmla="*/ 2147483647 w 67"/>
              <a:gd name="T25" fmla="*/ 2147483647 h 139"/>
              <a:gd name="T26" fmla="*/ 2147483647 w 67"/>
              <a:gd name="T27" fmla="*/ 2147483647 h 139"/>
              <a:gd name="T28" fmla="*/ 2147483647 w 67"/>
              <a:gd name="T29" fmla="*/ 2147483647 h 139"/>
              <a:gd name="T30" fmla="*/ 2147483647 w 67"/>
              <a:gd name="T31" fmla="*/ 2147483647 h 139"/>
              <a:gd name="T32" fmla="*/ 0 w 67"/>
              <a:gd name="T33" fmla="*/ 0 h 13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7"/>
              <a:gd name="T52" fmla="*/ 0 h 139"/>
              <a:gd name="T53" fmla="*/ 67 w 67"/>
              <a:gd name="T54" fmla="*/ 139 h 13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7" h="139">
                <a:moveTo>
                  <a:pt x="0" y="0"/>
                </a:moveTo>
                <a:lnTo>
                  <a:pt x="13" y="14"/>
                </a:lnTo>
                <a:lnTo>
                  <a:pt x="25" y="29"/>
                </a:lnTo>
                <a:lnTo>
                  <a:pt x="36" y="46"/>
                </a:lnTo>
                <a:lnTo>
                  <a:pt x="45" y="62"/>
                </a:lnTo>
                <a:lnTo>
                  <a:pt x="53" y="81"/>
                </a:lnTo>
                <a:lnTo>
                  <a:pt x="59" y="100"/>
                </a:lnTo>
                <a:lnTo>
                  <a:pt x="63" y="120"/>
                </a:lnTo>
                <a:lnTo>
                  <a:pt x="67" y="139"/>
                </a:lnTo>
                <a:lnTo>
                  <a:pt x="65" y="119"/>
                </a:lnTo>
                <a:lnTo>
                  <a:pt x="60" y="99"/>
                </a:lnTo>
                <a:lnTo>
                  <a:pt x="54" y="81"/>
                </a:lnTo>
                <a:lnTo>
                  <a:pt x="46" y="62"/>
                </a:lnTo>
                <a:lnTo>
                  <a:pt x="37" y="45"/>
                </a:lnTo>
                <a:lnTo>
                  <a:pt x="25" y="29"/>
                </a:lnTo>
                <a:lnTo>
                  <a:pt x="14" y="14"/>
                </a:lnTo>
                <a:lnTo>
                  <a:pt x="0" y="0"/>
                </a:lnTo>
                <a:close/>
              </a:path>
            </a:pathLst>
          </a:custGeom>
          <a:solidFill>
            <a:srgbClr val="89684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Rectangle 12"/>
          <p:cNvSpPr>
            <a:spLocks noChangeArrowheads="1"/>
          </p:cNvSpPr>
          <p:nvPr/>
        </p:nvSpPr>
        <p:spPr bwMode="auto">
          <a:xfrm>
            <a:off x="8775700" y="3305175"/>
            <a:ext cx="709613" cy="1588"/>
          </a:xfrm>
          <a:prstGeom prst="rect">
            <a:avLst/>
          </a:prstGeom>
          <a:solidFill>
            <a:srgbClr val="AF8E7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Freeform 13"/>
          <p:cNvSpPr>
            <a:spLocks/>
          </p:cNvSpPr>
          <p:nvPr/>
        </p:nvSpPr>
        <p:spPr bwMode="auto">
          <a:xfrm>
            <a:off x="8477250" y="2339975"/>
            <a:ext cx="1588" cy="3175"/>
          </a:xfrm>
          <a:custGeom>
            <a:avLst/>
            <a:gdLst>
              <a:gd name="T0" fmla="*/ 0 w 1588"/>
              <a:gd name="T1" fmla="*/ 0 h 3"/>
              <a:gd name="T2" fmla="*/ 0 w 1588"/>
              <a:gd name="T3" fmla="*/ 2147483647 h 3"/>
              <a:gd name="T4" fmla="*/ 0 w 1588"/>
              <a:gd name="T5" fmla="*/ 2147483647 h 3"/>
              <a:gd name="T6" fmla="*/ 0 w 1588"/>
              <a:gd name="T7" fmla="*/ 2147483647 h 3"/>
              <a:gd name="T8" fmla="*/ 0 w 1588"/>
              <a:gd name="T9" fmla="*/ 0 h 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88"/>
              <a:gd name="T16" fmla="*/ 0 h 3"/>
              <a:gd name="T17" fmla="*/ 1588 w 1588"/>
              <a:gd name="T18" fmla="*/ 3 h 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88" h="3">
                <a:moveTo>
                  <a:pt x="0" y="0"/>
                </a:moveTo>
                <a:lnTo>
                  <a:pt x="0" y="3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solidFill>
            <a:srgbClr val="A3826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9" name="Freeform 14"/>
          <p:cNvSpPr>
            <a:spLocks/>
          </p:cNvSpPr>
          <p:nvPr/>
        </p:nvSpPr>
        <p:spPr bwMode="auto">
          <a:xfrm>
            <a:off x="8751888" y="3308350"/>
            <a:ext cx="3175" cy="1588"/>
          </a:xfrm>
          <a:custGeom>
            <a:avLst/>
            <a:gdLst>
              <a:gd name="T0" fmla="*/ 0 w 3"/>
              <a:gd name="T1" fmla="*/ 0 h 2"/>
              <a:gd name="T2" fmla="*/ 2147483647 w 3"/>
              <a:gd name="T3" fmla="*/ 2147483647 h 2"/>
              <a:gd name="T4" fmla="*/ 2147483647 w 3"/>
              <a:gd name="T5" fmla="*/ 2147483647 h 2"/>
              <a:gd name="T6" fmla="*/ 2147483647 w 3"/>
              <a:gd name="T7" fmla="*/ 2147483647 h 2"/>
              <a:gd name="T8" fmla="*/ 2147483647 w 3"/>
              <a:gd name="T9" fmla="*/ 2147483647 h 2"/>
              <a:gd name="T10" fmla="*/ 2147483647 w 3"/>
              <a:gd name="T11" fmla="*/ 2147483647 h 2"/>
              <a:gd name="T12" fmla="*/ 0 w 3"/>
              <a:gd name="T13" fmla="*/ 0 h 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"/>
              <a:gd name="T22" fmla="*/ 0 h 2"/>
              <a:gd name="T23" fmla="*/ 3 w 3"/>
              <a:gd name="T24" fmla="*/ 2 h 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" h="2">
                <a:moveTo>
                  <a:pt x="0" y="0"/>
                </a:moveTo>
                <a:lnTo>
                  <a:pt x="2" y="2"/>
                </a:lnTo>
                <a:lnTo>
                  <a:pt x="3" y="1"/>
                </a:lnTo>
                <a:lnTo>
                  <a:pt x="2" y="1"/>
                </a:lnTo>
                <a:lnTo>
                  <a:pt x="1" y="1"/>
                </a:lnTo>
                <a:lnTo>
                  <a:pt x="0" y="0"/>
                </a:lnTo>
                <a:close/>
              </a:path>
            </a:pathLst>
          </a:custGeom>
          <a:solidFill>
            <a:srgbClr val="59381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0" name="Freeform 15"/>
          <p:cNvSpPr>
            <a:spLocks/>
          </p:cNvSpPr>
          <p:nvPr/>
        </p:nvSpPr>
        <p:spPr bwMode="auto">
          <a:xfrm>
            <a:off x="9640888" y="3167063"/>
            <a:ext cx="1587" cy="1587"/>
          </a:xfrm>
          <a:custGeom>
            <a:avLst/>
            <a:gdLst>
              <a:gd name="T0" fmla="*/ 0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7 h 2"/>
              <a:gd name="T8" fmla="*/ 0 w 2"/>
              <a:gd name="T9" fmla="*/ 2147483647 h 2"/>
              <a:gd name="T10" fmla="*/ 2147483647 w 2"/>
              <a:gd name="T11" fmla="*/ 2147483647 h 2"/>
              <a:gd name="T12" fmla="*/ 0 w 2"/>
              <a:gd name="T13" fmla="*/ 0 h 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"/>
              <a:gd name="T22" fmla="*/ 0 h 2"/>
              <a:gd name="T23" fmla="*/ 2 w 2"/>
              <a:gd name="T24" fmla="*/ 2 h 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" h="2">
                <a:moveTo>
                  <a:pt x="0" y="0"/>
                </a:moveTo>
                <a:lnTo>
                  <a:pt x="0" y="0"/>
                </a:lnTo>
                <a:lnTo>
                  <a:pt x="0" y="1"/>
                </a:lnTo>
                <a:lnTo>
                  <a:pt x="2" y="2"/>
                </a:lnTo>
                <a:lnTo>
                  <a:pt x="0" y="0"/>
                </a:lnTo>
                <a:close/>
              </a:path>
            </a:pathLst>
          </a:custGeom>
          <a:solidFill>
            <a:srgbClr val="B2917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603" name="Line 19"/>
          <p:cNvSpPr>
            <a:spLocks noChangeShapeType="1"/>
          </p:cNvSpPr>
          <p:nvPr/>
        </p:nvSpPr>
        <p:spPr bwMode="auto">
          <a:xfrm>
            <a:off x="3886200" y="2209800"/>
            <a:ext cx="20574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7604" name="Text Box 20"/>
          <p:cNvSpPr txBox="1">
            <a:spLocks noChangeArrowheads="1"/>
          </p:cNvSpPr>
          <p:nvPr/>
        </p:nvSpPr>
        <p:spPr bwMode="auto">
          <a:xfrm>
            <a:off x="6019800" y="1812925"/>
            <a:ext cx="2667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solidFill>
                  <a:srgbClr val="6699FF"/>
                </a:solidFill>
              </a:rPr>
              <a:t>release of egg cell from ovary;        occurs near the end of estrus period</a:t>
            </a:r>
          </a:p>
        </p:txBody>
      </p:sp>
      <p:sp>
        <p:nvSpPr>
          <p:cNvPr id="67607" name="Text Box 23"/>
          <p:cNvSpPr txBox="1">
            <a:spLocks noChangeArrowheads="1"/>
          </p:cNvSpPr>
          <p:nvPr/>
        </p:nvSpPr>
        <p:spPr bwMode="auto">
          <a:xfrm>
            <a:off x="457200" y="6019800"/>
            <a:ext cx="8458200" cy="638175"/>
          </a:xfrm>
          <a:prstGeom prst="rect">
            <a:avLst/>
          </a:prstGeom>
          <a:noFill/>
          <a:ln w="57150" cap="rnd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Verdana" pitchFamily="34" charset="0"/>
              </a:rPr>
              <a:t>If egg is not fertilized, CL does not grow, allowing another follicle to grow and another estrus period to occur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7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7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67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6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6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7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7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67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7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7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67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75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75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675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75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75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675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75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75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900" decel="100000" fill="hold"/>
                                        <p:tgtEl>
                                          <p:spTgt spid="675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75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6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5" grpId="0" animBg="1"/>
      <p:bldP spid="67588" grpId="0" animBg="1"/>
      <p:bldP spid="67589" grpId="0" animBg="1"/>
      <p:bldP spid="67590" grpId="0" animBg="1"/>
      <p:bldP spid="67591" grpId="0" animBg="1"/>
      <p:bldP spid="67603" grpId="0" animBg="1"/>
      <p:bldP spid="67604" grpId="0"/>
      <p:bldP spid="6760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C02C67-096C-48F0-801B-DA084A238842}" type="slidenum">
              <a:rPr lang="en-US" smtClean="0"/>
              <a:pPr/>
              <a:t>28</a:t>
            </a:fld>
            <a:endParaRPr lang="en-US" smtClean="0"/>
          </a:p>
        </p:txBody>
      </p:sp>
      <p:pic>
        <p:nvPicPr>
          <p:cNvPr id="68629" name="Picture 21" descr="Ovary &amp; Uterine Tub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2286000" y="1752600"/>
            <a:ext cx="4456113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612" name="Rectangle 4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4" name="Line 6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615" name="WordArt 7"/>
          <p:cNvSpPr>
            <a:spLocks noChangeArrowheads="1" noChangeShapeType="1" noTextEdit="1"/>
          </p:cNvSpPr>
          <p:nvPr/>
        </p:nvSpPr>
        <p:spPr bwMode="auto">
          <a:xfrm>
            <a:off x="304800" y="457200"/>
            <a:ext cx="8305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Reproductive Process</a:t>
            </a:r>
          </a:p>
        </p:txBody>
      </p:sp>
      <p:sp>
        <p:nvSpPr>
          <p:cNvPr id="68616" name="WordArt 8"/>
          <p:cNvSpPr>
            <a:spLocks noChangeArrowheads="1" noChangeShapeType="1" noTextEdit="1"/>
          </p:cNvSpPr>
          <p:nvPr/>
        </p:nvSpPr>
        <p:spPr bwMode="auto">
          <a:xfrm>
            <a:off x="457200" y="1828800"/>
            <a:ext cx="3276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Ovulation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457200" y="2716213"/>
            <a:ext cx="8229600" cy="307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2800" b="1"/>
              <a:t>Functions of progesterone</a:t>
            </a:r>
          </a:p>
          <a:p>
            <a:pPr marL="800100" lvl="1" indent="-342900"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prepares uterus for implantation of the embryo</a:t>
            </a:r>
          </a:p>
          <a:p>
            <a:pPr marL="800100" lvl="1" indent="-342900"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stops other eggs from forming</a:t>
            </a:r>
          </a:p>
          <a:p>
            <a:pPr marL="800100" lvl="1" indent="-342900"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maintains pregnant condition</a:t>
            </a:r>
          </a:p>
          <a:p>
            <a:pPr marL="800100" lvl="1" indent="-342900"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develops mammary glands which produce milk to feed young after they are born</a:t>
            </a:r>
          </a:p>
        </p:txBody>
      </p:sp>
      <p:sp>
        <p:nvSpPr>
          <p:cNvPr id="29708" name="Freeform 10"/>
          <p:cNvSpPr>
            <a:spLocks/>
          </p:cNvSpPr>
          <p:nvPr/>
        </p:nvSpPr>
        <p:spPr bwMode="auto">
          <a:xfrm>
            <a:off x="8277225" y="3500438"/>
            <a:ext cx="1588" cy="9525"/>
          </a:xfrm>
          <a:custGeom>
            <a:avLst/>
            <a:gdLst>
              <a:gd name="T0" fmla="*/ 2147483647 w 1"/>
              <a:gd name="T1" fmla="*/ 2147483647 h 10"/>
              <a:gd name="T2" fmla="*/ 2147483647 w 1"/>
              <a:gd name="T3" fmla="*/ 2147483647 h 10"/>
              <a:gd name="T4" fmla="*/ 2147483647 w 1"/>
              <a:gd name="T5" fmla="*/ 2147483647 h 10"/>
              <a:gd name="T6" fmla="*/ 2147483647 w 1"/>
              <a:gd name="T7" fmla="*/ 2147483647 h 10"/>
              <a:gd name="T8" fmla="*/ 0 w 1"/>
              <a:gd name="T9" fmla="*/ 0 h 10"/>
              <a:gd name="T10" fmla="*/ 2147483647 w 1"/>
              <a:gd name="T11" fmla="*/ 2147483647 h 10"/>
              <a:gd name="T12" fmla="*/ 2147483647 w 1"/>
              <a:gd name="T13" fmla="*/ 2147483647 h 10"/>
              <a:gd name="T14" fmla="*/ 2147483647 w 1"/>
              <a:gd name="T15" fmla="*/ 2147483647 h 10"/>
              <a:gd name="T16" fmla="*/ 2147483647 w 1"/>
              <a:gd name="T17" fmla="*/ 2147483647 h 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"/>
              <a:gd name="T28" fmla="*/ 0 h 10"/>
              <a:gd name="T29" fmla="*/ 1 w 1"/>
              <a:gd name="T30" fmla="*/ 10 h 1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" h="10">
                <a:moveTo>
                  <a:pt x="1" y="10"/>
                </a:moveTo>
                <a:lnTo>
                  <a:pt x="1" y="8"/>
                </a:lnTo>
                <a:lnTo>
                  <a:pt x="1" y="5"/>
                </a:lnTo>
                <a:lnTo>
                  <a:pt x="1" y="2"/>
                </a:lnTo>
                <a:lnTo>
                  <a:pt x="0" y="0"/>
                </a:lnTo>
                <a:lnTo>
                  <a:pt x="1" y="2"/>
                </a:lnTo>
                <a:lnTo>
                  <a:pt x="1" y="5"/>
                </a:lnTo>
                <a:lnTo>
                  <a:pt x="1" y="8"/>
                </a:lnTo>
                <a:lnTo>
                  <a:pt x="1" y="10"/>
                </a:lnTo>
                <a:close/>
              </a:path>
            </a:pathLst>
          </a:custGeom>
          <a:solidFill>
            <a:srgbClr val="A07F6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Freeform 11"/>
          <p:cNvSpPr>
            <a:spLocks/>
          </p:cNvSpPr>
          <p:nvPr/>
        </p:nvSpPr>
        <p:spPr bwMode="auto">
          <a:xfrm>
            <a:off x="9840913" y="2071688"/>
            <a:ext cx="52387" cy="111125"/>
          </a:xfrm>
          <a:custGeom>
            <a:avLst/>
            <a:gdLst>
              <a:gd name="T0" fmla="*/ 0 w 67"/>
              <a:gd name="T1" fmla="*/ 0 h 139"/>
              <a:gd name="T2" fmla="*/ 2147483647 w 67"/>
              <a:gd name="T3" fmla="*/ 2147483647 h 139"/>
              <a:gd name="T4" fmla="*/ 2147483647 w 67"/>
              <a:gd name="T5" fmla="*/ 2147483647 h 139"/>
              <a:gd name="T6" fmla="*/ 2147483647 w 67"/>
              <a:gd name="T7" fmla="*/ 2147483647 h 139"/>
              <a:gd name="T8" fmla="*/ 2147483647 w 67"/>
              <a:gd name="T9" fmla="*/ 2147483647 h 139"/>
              <a:gd name="T10" fmla="*/ 2147483647 w 67"/>
              <a:gd name="T11" fmla="*/ 2147483647 h 139"/>
              <a:gd name="T12" fmla="*/ 2147483647 w 67"/>
              <a:gd name="T13" fmla="*/ 2147483647 h 139"/>
              <a:gd name="T14" fmla="*/ 2147483647 w 67"/>
              <a:gd name="T15" fmla="*/ 2147483647 h 139"/>
              <a:gd name="T16" fmla="*/ 2147483647 w 67"/>
              <a:gd name="T17" fmla="*/ 2147483647 h 139"/>
              <a:gd name="T18" fmla="*/ 2147483647 w 67"/>
              <a:gd name="T19" fmla="*/ 2147483647 h 139"/>
              <a:gd name="T20" fmla="*/ 2147483647 w 67"/>
              <a:gd name="T21" fmla="*/ 2147483647 h 139"/>
              <a:gd name="T22" fmla="*/ 2147483647 w 67"/>
              <a:gd name="T23" fmla="*/ 2147483647 h 139"/>
              <a:gd name="T24" fmla="*/ 2147483647 w 67"/>
              <a:gd name="T25" fmla="*/ 2147483647 h 139"/>
              <a:gd name="T26" fmla="*/ 2147483647 w 67"/>
              <a:gd name="T27" fmla="*/ 2147483647 h 139"/>
              <a:gd name="T28" fmla="*/ 2147483647 w 67"/>
              <a:gd name="T29" fmla="*/ 2147483647 h 139"/>
              <a:gd name="T30" fmla="*/ 2147483647 w 67"/>
              <a:gd name="T31" fmla="*/ 2147483647 h 139"/>
              <a:gd name="T32" fmla="*/ 0 w 67"/>
              <a:gd name="T33" fmla="*/ 0 h 13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7"/>
              <a:gd name="T52" fmla="*/ 0 h 139"/>
              <a:gd name="T53" fmla="*/ 67 w 67"/>
              <a:gd name="T54" fmla="*/ 139 h 13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7" h="139">
                <a:moveTo>
                  <a:pt x="0" y="0"/>
                </a:moveTo>
                <a:lnTo>
                  <a:pt x="13" y="14"/>
                </a:lnTo>
                <a:lnTo>
                  <a:pt x="25" y="29"/>
                </a:lnTo>
                <a:lnTo>
                  <a:pt x="36" y="46"/>
                </a:lnTo>
                <a:lnTo>
                  <a:pt x="45" y="62"/>
                </a:lnTo>
                <a:lnTo>
                  <a:pt x="53" y="81"/>
                </a:lnTo>
                <a:lnTo>
                  <a:pt x="59" y="100"/>
                </a:lnTo>
                <a:lnTo>
                  <a:pt x="63" y="120"/>
                </a:lnTo>
                <a:lnTo>
                  <a:pt x="67" y="139"/>
                </a:lnTo>
                <a:lnTo>
                  <a:pt x="65" y="119"/>
                </a:lnTo>
                <a:lnTo>
                  <a:pt x="60" y="99"/>
                </a:lnTo>
                <a:lnTo>
                  <a:pt x="54" y="81"/>
                </a:lnTo>
                <a:lnTo>
                  <a:pt x="46" y="62"/>
                </a:lnTo>
                <a:lnTo>
                  <a:pt x="37" y="45"/>
                </a:lnTo>
                <a:lnTo>
                  <a:pt x="25" y="29"/>
                </a:lnTo>
                <a:lnTo>
                  <a:pt x="14" y="14"/>
                </a:lnTo>
                <a:lnTo>
                  <a:pt x="0" y="0"/>
                </a:lnTo>
                <a:close/>
              </a:path>
            </a:pathLst>
          </a:custGeom>
          <a:solidFill>
            <a:srgbClr val="89684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0" name="Rectangle 12"/>
          <p:cNvSpPr>
            <a:spLocks noChangeArrowheads="1"/>
          </p:cNvSpPr>
          <p:nvPr/>
        </p:nvSpPr>
        <p:spPr bwMode="auto">
          <a:xfrm>
            <a:off x="8775700" y="3305175"/>
            <a:ext cx="709613" cy="1588"/>
          </a:xfrm>
          <a:prstGeom prst="rect">
            <a:avLst/>
          </a:prstGeom>
          <a:solidFill>
            <a:srgbClr val="AF8E7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1" name="Freeform 13"/>
          <p:cNvSpPr>
            <a:spLocks/>
          </p:cNvSpPr>
          <p:nvPr/>
        </p:nvSpPr>
        <p:spPr bwMode="auto">
          <a:xfrm>
            <a:off x="8477250" y="2339975"/>
            <a:ext cx="1588" cy="3175"/>
          </a:xfrm>
          <a:custGeom>
            <a:avLst/>
            <a:gdLst>
              <a:gd name="T0" fmla="*/ 0 w 1588"/>
              <a:gd name="T1" fmla="*/ 0 h 3"/>
              <a:gd name="T2" fmla="*/ 0 w 1588"/>
              <a:gd name="T3" fmla="*/ 2147483647 h 3"/>
              <a:gd name="T4" fmla="*/ 0 w 1588"/>
              <a:gd name="T5" fmla="*/ 2147483647 h 3"/>
              <a:gd name="T6" fmla="*/ 0 w 1588"/>
              <a:gd name="T7" fmla="*/ 2147483647 h 3"/>
              <a:gd name="T8" fmla="*/ 0 w 1588"/>
              <a:gd name="T9" fmla="*/ 0 h 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88"/>
              <a:gd name="T16" fmla="*/ 0 h 3"/>
              <a:gd name="T17" fmla="*/ 1588 w 1588"/>
              <a:gd name="T18" fmla="*/ 3 h 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88" h="3">
                <a:moveTo>
                  <a:pt x="0" y="0"/>
                </a:moveTo>
                <a:lnTo>
                  <a:pt x="0" y="3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solidFill>
            <a:srgbClr val="A3826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2" name="Freeform 14"/>
          <p:cNvSpPr>
            <a:spLocks/>
          </p:cNvSpPr>
          <p:nvPr/>
        </p:nvSpPr>
        <p:spPr bwMode="auto">
          <a:xfrm>
            <a:off x="8751888" y="3308350"/>
            <a:ext cx="3175" cy="1588"/>
          </a:xfrm>
          <a:custGeom>
            <a:avLst/>
            <a:gdLst>
              <a:gd name="T0" fmla="*/ 0 w 3"/>
              <a:gd name="T1" fmla="*/ 0 h 2"/>
              <a:gd name="T2" fmla="*/ 2147483647 w 3"/>
              <a:gd name="T3" fmla="*/ 2147483647 h 2"/>
              <a:gd name="T4" fmla="*/ 2147483647 w 3"/>
              <a:gd name="T5" fmla="*/ 2147483647 h 2"/>
              <a:gd name="T6" fmla="*/ 2147483647 w 3"/>
              <a:gd name="T7" fmla="*/ 2147483647 h 2"/>
              <a:gd name="T8" fmla="*/ 2147483647 w 3"/>
              <a:gd name="T9" fmla="*/ 2147483647 h 2"/>
              <a:gd name="T10" fmla="*/ 2147483647 w 3"/>
              <a:gd name="T11" fmla="*/ 2147483647 h 2"/>
              <a:gd name="T12" fmla="*/ 0 w 3"/>
              <a:gd name="T13" fmla="*/ 0 h 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"/>
              <a:gd name="T22" fmla="*/ 0 h 2"/>
              <a:gd name="T23" fmla="*/ 3 w 3"/>
              <a:gd name="T24" fmla="*/ 2 h 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" h="2">
                <a:moveTo>
                  <a:pt x="0" y="0"/>
                </a:moveTo>
                <a:lnTo>
                  <a:pt x="2" y="2"/>
                </a:lnTo>
                <a:lnTo>
                  <a:pt x="3" y="1"/>
                </a:lnTo>
                <a:lnTo>
                  <a:pt x="2" y="1"/>
                </a:lnTo>
                <a:lnTo>
                  <a:pt x="1" y="1"/>
                </a:lnTo>
                <a:lnTo>
                  <a:pt x="0" y="0"/>
                </a:lnTo>
                <a:close/>
              </a:path>
            </a:pathLst>
          </a:custGeom>
          <a:solidFill>
            <a:srgbClr val="59381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3" name="Freeform 15"/>
          <p:cNvSpPr>
            <a:spLocks/>
          </p:cNvSpPr>
          <p:nvPr/>
        </p:nvSpPr>
        <p:spPr bwMode="auto">
          <a:xfrm>
            <a:off x="9640888" y="3167063"/>
            <a:ext cx="1587" cy="1587"/>
          </a:xfrm>
          <a:custGeom>
            <a:avLst/>
            <a:gdLst>
              <a:gd name="T0" fmla="*/ 0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7 h 2"/>
              <a:gd name="T8" fmla="*/ 0 w 2"/>
              <a:gd name="T9" fmla="*/ 2147483647 h 2"/>
              <a:gd name="T10" fmla="*/ 2147483647 w 2"/>
              <a:gd name="T11" fmla="*/ 2147483647 h 2"/>
              <a:gd name="T12" fmla="*/ 0 w 2"/>
              <a:gd name="T13" fmla="*/ 0 h 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"/>
              <a:gd name="T22" fmla="*/ 0 h 2"/>
              <a:gd name="T23" fmla="*/ 2 w 2"/>
              <a:gd name="T24" fmla="*/ 2 h 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" h="2">
                <a:moveTo>
                  <a:pt x="0" y="0"/>
                </a:moveTo>
                <a:lnTo>
                  <a:pt x="0" y="0"/>
                </a:lnTo>
                <a:lnTo>
                  <a:pt x="0" y="1"/>
                </a:lnTo>
                <a:lnTo>
                  <a:pt x="2" y="2"/>
                </a:lnTo>
                <a:lnTo>
                  <a:pt x="0" y="0"/>
                </a:lnTo>
                <a:close/>
              </a:path>
            </a:pathLst>
          </a:custGeom>
          <a:solidFill>
            <a:srgbClr val="B2917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6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8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8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68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8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8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68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8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8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68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8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8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68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animBg="1"/>
      <p:bldP spid="68614" grpId="0" animBg="1"/>
      <p:bldP spid="68615" grpId="0" animBg="1"/>
      <p:bldP spid="686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D4A99A-0992-4D8E-A4FD-85C19DBA53E3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9650" name="Oval 18"/>
          <p:cNvSpPr>
            <a:spLocks noChangeArrowheads="1"/>
          </p:cNvSpPr>
          <p:nvPr/>
        </p:nvSpPr>
        <p:spPr bwMode="auto">
          <a:xfrm>
            <a:off x="5943600" y="1905000"/>
            <a:ext cx="2819400" cy="533400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9635" name="Line 3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37" name="WordArt 5"/>
          <p:cNvSpPr>
            <a:spLocks noChangeArrowheads="1" noChangeShapeType="1" noTextEdit="1"/>
          </p:cNvSpPr>
          <p:nvPr/>
        </p:nvSpPr>
        <p:spPr bwMode="auto">
          <a:xfrm>
            <a:off x="304800" y="457200"/>
            <a:ext cx="8305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Reproductive Process</a:t>
            </a:r>
          </a:p>
        </p:txBody>
      </p:sp>
      <p:sp>
        <p:nvSpPr>
          <p:cNvPr id="69638" name="WordArt 6"/>
          <p:cNvSpPr>
            <a:spLocks noChangeArrowheads="1" noChangeShapeType="1" noTextEdit="1"/>
          </p:cNvSpPr>
          <p:nvPr/>
        </p:nvSpPr>
        <p:spPr bwMode="auto">
          <a:xfrm>
            <a:off x="457200" y="1828800"/>
            <a:ext cx="3276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Gestation</a:t>
            </a:r>
          </a:p>
        </p:txBody>
      </p:sp>
      <p:sp>
        <p:nvSpPr>
          <p:cNvPr id="30731" name="Freeform 8"/>
          <p:cNvSpPr>
            <a:spLocks/>
          </p:cNvSpPr>
          <p:nvPr/>
        </p:nvSpPr>
        <p:spPr bwMode="auto">
          <a:xfrm>
            <a:off x="8277225" y="3500438"/>
            <a:ext cx="1588" cy="9525"/>
          </a:xfrm>
          <a:custGeom>
            <a:avLst/>
            <a:gdLst>
              <a:gd name="T0" fmla="*/ 2147483647 w 1"/>
              <a:gd name="T1" fmla="*/ 2147483647 h 10"/>
              <a:gd name="T2" fmla="*/ 2147483647 w 1"/>
              <a:gd name="T3" fmla="*/ 2147483647 h 10"/>
              <a:gd name="T4" fmla="*/ 2147483647 w 1"/>
              <a:gd name="T5" fmla="*/ 2147483647 h 10"/>
              <a:gd name="T6" fmla="*/ 2147483647 w 1"/>
              <a:gd name="T7" fmla="*/ 2147483647 h 10"/>
              <a:gd name="T8" fmla="*/ 0 w 1"/>
              <a:gd name="T9" fmla="*/ 0 h 10"/>
              <a:gd name="T10" fmla="*/ 2147483647 w 1"/>
              <a:gd name="T11" fmla="*/ 2147483647 h 10"/>
              <a:gd name="T12" fmla="*/ 2147483647 w 1"/>
              <a:gd name="T13" fmla="*/ 2147483647 h 10"/>
              <a:gd name="T14" fmla="*/ 2147483647 w 1"/>
              <a:gd name="T15" fmla="*/ 2147483647 h 10"/>
              <a:gd name="T16" fmla="*/ 2147483647 w 1"/>
              <a:gd name="T17" fmla="*/ 2147483647 h 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"/>
              <a:gd name="T28" fmla="*/ 0 h 10"/>
              <a:gd name="T29" fmla="*/ 1 w 1"/>
              <a:gd name="T30" fmla="*/ 10 h 1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" h="10">
                <a:moveTo>
                  <a:pt x="1" y="10"/>
                </a:moveTo>
                <a:lnTo>
                  <a:pt x="1" y="8"/>
                </a:lnTo>
                <a:lnTo>
                  <a:pt x="1" y="5"/>
                </a:lnTo>
                <a:lnTo>
                  <a:pt x="1" y="2"/>
                </a:lnTo>
                <a:lnTo>
                  <a:pt x="0" y="0"/>
                </a:lnTo>
                <a:lnTo>
                  <a:pt x="1" y="2"/>
                </a:lnTo>
                <a:lnTo>
                  <a:pt x="1" y="5"/>
                </a:lnTo>
                <a:lnTo>
                  <a:pt x="1" y="8"/>
                </a:lnTo>
                <a:lnTo>
                  <a:pt x="1" y="10"/>
                </a:lnTo>
                <a:close/>
              </a:path>
            </a:pathLst>
          </a:custGeom>
          <a:solidFill>
            <a:srgbClr val="A07F6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Freeform 9"/>
          <p:cNvSpPr>
            <a:spLocks/>
          </p:cNvSpPr>
          <p:nvPr/>
        </p:nvSpPr>
        <p:spPr bwMode="auto">
          <a:xfrm>
            <a:off x="9840913" y="2071688"/>
            <a:ext cx="52387" cy="111125"/>
          </a:xfrm>
          <a:custGeom>
            <a:avLst/>
            <a:gdLst>
              <a:gd name="T0" fmla="*/ 0 w 67"/>
              <a:gd name="T1" fmla="*/ 0 h 139"/>
              <a:gd name="T2" fmla="*/ 2147483647 w 67"/>
              <a:gd name="T3" fmla="*/ 2147483647 h 139"/>
              <a:gd name="T4" fmla="*/ 2147483647 w 67"/>
              <a:gd name="T5" fmla="*/ 2147483647 h 139"/>
              <a:gd name="T6" fmla="*/ 2147483647 w 67"/>
              <a:gd name="T7" fmla="*/ 2147483647 h 139"/>
              <a:gd name="T8" fmla="*/ 2147483647 w 67"/>
              <a:gd name="T9" fmla="*/ 2147483647 h 139"/>
              <a:gd name="T10" fmla="*/ 2147483647 w 67"/>
              <a:gd name="T11" fmla="*/ 2147483647 h 139"/>
              <a:gd name="T12" fmla="*/ 2147483647 w 67"/>
              <a:gd name="T13" fmla="*/ 2147483647 h 139"/>
              <a:gd name="T14" fmla="*/ 2147483647 w 67"/>
              <a:gd name="T15" fmla="*/ 2147483647 h 139"/>
              <a:gd name="T16" fmla="*/ 2147483647 w 67"/>
              <a:gd name="T17" fmla="*/ 2147483647 h 139"/>
              <a:gd name="T18" fmla="*/ 2147483647 w 67"/>
              <a:gd name="T19" fmla="*/ 2147483647 h 139"/>
              <a:gd name="T20" fmla="*/ 2147483647 w 67"/>
              <a:gd name="T21" fmla="*/ 2147483647 h 139"/>
              <a:gd name="T22" fmla="*/ 2147483647 w 67"/>
              <a:gd name="T23" fmla="*/ 2147483647 h 139"/>
              <a:gd name="T24" fmla="*/ 2147483647 w 67"/>
              <a:gd name="T25" fmla="*/ 2147483647 h 139"/>
              <a:gd name="T26" fmla="*/ 2147483647 w 67"/>
              <a:gd name="T27" fmla="*/ 2147483647 h 139"/>
              <a:gd name="T28" fmla="*/ 2147483647 w 67"/>
              <a:gd name="T29" fmla="*/ 2147483647 h 139"/>
              <a:gd name="T30" fmla="*/ 2147483647 w 67"/>
              <a:gd name="T31" fmla="*/ 2147483647 h 139"/>
              <a:gd name="T32" fmla="*/ 0 w 67"/>
              <a:gd name="T33" fmla="*/ 0 h 13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7"/>
              <a:gd name="T52" fmla="*/ 0 h 139"/>
              <a:gd name="T53" fmla="*/ 67 w 67"/>
              <a:gd name="T54" fmla="*/ 139 h 13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7" h="139">
                <a:moveTo>
                  <a:pt x="0" y="0"/>
                </a:moveTo>
                <a:lnTo>
                  <a:pt x="13" y="14"/>
                </a:lnTo>
                <a:lnTo>
                  <a:pt x="25" y="29"/>
                </a:lnTo>
                <a:lnTo>
                  <a:pt x="36" y="46"/>
                </a:lnTo>
                <a:lnTo>
                  <a:pt x="45" y="62"/>
                </a:lnTo>
                <a:lnTo>
                  <a:pt x="53" y="81"/>
                </a:lnTo>
                <a:lnTo>
                  <a:pt x="59" y="100"/>
                </a:lnTo>
                <a:lnTo>
                  <a:pt x="63" y="120"/>
                </a:lnTo>
                <a:lnTo>
                  <a:pt x="67" y="139"/>
                </a:lnTo>
                <a:lnTo>
                  <a:pt x="65" y="119"/>
                </a:lnTo>
                <a:lnTo>
                  <a:pt x="60" y="99"/>
                </a:lnTo>
                <a:lnTo>
                  <a:pt x="54" y="81"/>
                </a:lnTo>
                <a:lnTo>
                  <a:pt x="46" y="62"/>
                </a:lnTo>
                <a:lnTo>
                  <a:pt x="37" y="45"/>
                </a:lnTo>
                <a:lnTo>
                  <a:pt x="25" y="29"/>
                </a:lnTo>
                <a:lnTo>
                  <a:pt x="14" y="14"/>
                </a:lnTo>
                <a:lnTo>
                  <a:pt x="0" y="0"/>
                </a:lnTo>
                <a:close/>
              </a:path>
            </a:pathLst>
          </a:custGeom>
          <a:solidFill>
            <a:srgbClr val="89684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Rectangle 10"/>
          <p:cNvSpPr>
            <a:spLocks noChangeArrowheads="1"/>
          </p:cNvSpPr>
          <p:nvPr/>
        </p:nvSpPr>
        <p:spPr bwMode="auto">
          <a:xfrm>
            <a:off x="8775700" y="3305175"/>
            <a:ext cx="709613" cy="1588"/>
          </a:xfrm>
          <a:prstGeom prst="rect">
            <a:avLst/>
          </a:prstGeom>
          <a:solidFill>
            <a:srgbClr val="AF8E7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Freeform 11"/>
          <p:cNvSpPr>
            <a:spLocks/>
          </p:cNvSpPr>
          <p:nvPr/>
        </p:nvSpPr>
        <p:spPr bwMode="auto">
          <a:xfrm>
            <a:off x="8477250" y="2339975"/>
            <a:ext cx="1588" cy="3175"/>
          </a:xfrm>
          <a:custGeom>
            <a:avLst/>
            <a:gdLst>
              <a:gd name="T0" fmla="*/ 0 w 1588"/>
              <a:gd name="T1" fmla="*/ 0 h 3"/>
              <a:gd name="T2" fmla="*/ 0 w 1588"/>
              <a:gd name="T3" fmla="*/ 2147483647 h 3"/>
              <a:gd name="T4" fmla="*/ 0 w 1588"/>
              <a:gd name="T5" fmla="*/ 2147483647 h 3"/>
              <a:gd name="T6" fmla="*/ 0 w 1588"/>
              <a:gd name="T7" fmla="*/ 2147483647 h 3"/>
              <a:gd name="T8" fmla="*/ 0 w 1588"/>
              <a:gd name="T9" fmla="*/ 0 h 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88"/>
              <a:gd name="T16" fmla="*/ 0 h 3"/>
              <a:gd name="T17" fmla="*/ 1588 w 1588"/>
              <a:gd name="T18" fmla="*/ 3 h 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88" h="3">
                <a:moveTo>
                  <a:pt x="0" y="0"/>
                </a:moveTo>
                <a:lnTo>
                  <a:pt x="0" y="3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solidFill>
            <a:srgbClr val="A3826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5" name="Freeform 12"/>
          <p:cNvSpPr>
            <a:spLocks/>
          </p:cNvSpPr>
          <p:nvPr/>
        </p:nvSpPr>
        <p:spPr bwMode="auto">
          <a:xfrm>
            <a:off x="8751888" y="3308350"/>
            <a:ext cx="3175" cy="1588"/>
          </a:xfrm>
          <a:custGeom>
            <a:avLst/>
            <a:gdLst>
              <a:gd name="T0" fmla="*/ 0 w 3"/>
              <a:gd name="T1" fmla="*/ 0 h 2"/>
              <a:gd name="T2" fmla="*/ 2147483647 w 3"/>
              <a:gd name="T3" fmla="*/ 2147483647 h 2"/>
              <a:gd name="T4" fmla="*/ 2147483647 w 3"/>
              <a:gd name="T5" fmla="*/ 2147483647 h 2"/>
              <a:gd name="T6" fmla="*/ 2147483647 w 3"/>
              <a:gd name="T7" fmla="*/ 2147483647 h 2"/>
              <a:gd name="T8" fmla="*/ 2147483647 w 3"/>
              <a:gd name="T9" fmla="*/ 2147483647 h 2"/>
              <a:gd name="T10" fmla="*/ 2147483647 w 3"/>
              <a:gd name="T11" fmla="*/ 2147483647 h 2"/>
              <a:gd name="T12" fmla="*/ 0 w 3"/>
              <a:gd name="T13" fmla="*/ 0 h 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"/>
              <a:gd name="T22" fmla="*/ 0 h 2"/>
              <a:gd name="T23" fmla="*/ 3 w 3"/>
              <a:gd name="T24" fmla="*/ 2 h 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" h="2">
                <a:moveTo>
                  <a:pt x="0" y="0"/>
                </a:moveTo>
                <a:lnTo>
                  <a:pt x="2" y="2"/>
                </a:lnTo>
                <a:lnTo>
                  <a:pt x="3" y="1"/>
                </a:lnTo>
                <a:lnTo>
                  <a:pt x="2" y="1"/>
                </a:lnTo>
                <a:lnTo>
                  <a:pt x="1" y="1"/>
                </a:lnTo>
                <a:lnTo>
                  <a:pt x="0" y="0"/>
                </a:lnTo>
                <a:close/>
              </a:path>
            </a:pathLst>
          </a:custGeom>
          <a:solidFill>
            <a:srgbClr val="59381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6" name="Freeform 13"/>
          <p:cNvSpPr>
            <a:spLocks/>
          </p:cNvSpPr>
          <p:nvPr/>
        </p:nvSpPr>
        <p:spPr bwMode="auto">
          <a:xfrm>
            <a:off x="9640888" y="3167063"/>
            <a:ext cx="1587" cy="1587"/>
          </a:xfrm>
          <a:custGeom>
            <a:avLst/>
            <a:gdLst>
              <a:gd name="T0" fmla="*/ 0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7 h 2"/>
              <a:gd name="T8" fmla="*/ 0 w 2"/>
              <a:gd name="T9" fmla="*/ 2147483647 h 2"/>
              <a:gd name="T10" fmla="*/ 2147483647 w 2"/>
              <a:gd name="T11" fmla="*/ 2147483647 h 2"/>
              <a:gd name="T12" fmla="*/ 0 w 2"/>
              <a:gd name="T13" fmla="*/ 0 h 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"/>
              <a:gd name="T22" fmla="*/ 0 h 2"/>
              <a:gd name="T23" fmla="*/ 2 w 2"/>
              <a:gd name="T24" fmla="*/ 2 h 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" h="2">
                <a:moveTo>
                  <a:pt x="0" y="0"/>
                </a:moveTo>
                <a:lnTo>
                  <a:pt x="0" y="0"/>
                </a:lnTo>
                <a:lnTo>
                  <a:pt x="0" y="1"/>
                </a:lnTo>
                <a:lnTo>
                  <a:pt x="2" y="2"/>
                </a:lnTo>
                <a:lnTo>
                  <a:pt x="0" y="0"/>
                </a:lnTo>
                <a:close/>
              </a:path>
            </a:pathLst>
          </a:custGeom>
          <a:solidFill>
            <a:srgbClr val="B2917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457200" y="2771775"/>
            <a:ext cx="8229600" cy="326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Fetus develops in uterus and is surrounded by a watery membrane</a:t>
            </a:r>
          </a:p>
          <a:p>
            <a:pPr marL="228600" indent="-2286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Blood vessels in umbilical cord supply nutrients, oxygen and carry off waste products</a:t>
            </a:r>
          </a:p>
          <a:p>
            <a:pPr marL="228600" indent="-2286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Placenta is connected to the fetus by the umbilical cord and lies along wall of uterus</a:t>
            </a:r>
          </a:p>
          <a:p>
            <a:pPr marL="228600" indent="-2286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Food, oxygen and wastes are exchanged between mother and fetus through the placenta</a:t>
            </a:r>
          </a:p>
        </p:txBody>
      </p:sp>
      <p:sp>
        <p:nvSpPr>
          <p:cNvPr id="69648" name="Line 16"/>
          <p:cNvSpPr>
            <a:spLocks noChangeShapeType="1"/>
          </p:cNvSpPr>
          <p:nvPr/>
        </p:nvSpPr>
        <p:spPr bwMode="auto">
          <a:xfrm>
            <a:off x="3810000" y="2209800"/>
            <a:ext cx="2209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6019800" y="1812925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solidFill>
                  <a:srgbClr val="6699FF"/>
                </a:solidFill>
              </a:rPr>
              <a:t>time in which female is pregnant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9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9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696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9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9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696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9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9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696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9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9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696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0" grpId="0" animBg="1"/>
      <p:bldP spid="69635" grpId="0" animBg="1"/>
      <p:bldP spid="69636" grpId="0" animBg="1"/>
      <p:bldP spid="69637" grpId="0" animBg="1"/>
      <p:bldP spid="69638" grpId="0" animBg="1"/>
      <p:bldP spid="69648" grpId="0" animBg="1"/>
      <p:bldP spid="696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6A15F8-E9AF-472A-8C04-EFE8575CBC7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457200"/>
            <a:ext cx="3124200" cy="1295400"/>
            <a:chOff x="2352" y="864"/>
            <a:chExt cx="2106" cy="1056"/>
          </a:xfrm>
        </p:grpSpPr>
        <p:sp>
          <p:nvSpPr>
            <p:cNvPr id="411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370" y="864"/>
              <a:ext cx="2058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2857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99FF"/>
                  </a:solidFill>
                  <a:effectLst>
                    <a:outerShdw dist="107763" dir="13500000" algn="ctr" rotWithShape="0">
                      <a:srgbClr val="000066"/>
                    </a:outerShdw>
                  </a:effectLst>
                  <a:latin typeface="Arial Black"/>
                </a:rPr>
                <a:t>Basic Animal</a:t>
              </a:r>
            </a:p>
          </p:txBody>
        </p:sp>
        <p:sp>
          <p:nvSpPr>
            <p:cNvPr id="411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352" y="1392"/>
              <a:ext cx="2106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2857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99FF"/>
                  </a:solidFill>
                  <a:effectLst>
                    <a:outerShdw dist="107763" dir="13500000" algn="ctr" rotWithShape="0">
                      <a:srgbClr val="000066"/>
                    </a:outerShdw>
                  </a:effectLst>
                  <a:latin typeface="Arial Black"/>
                </a:rPr>
                <a:t>Reproduction</a:t>
              </a:r>
            </a:p>
          </p:txBody>
        </p:sp>
      </p:grpSp>
      <p:sp>
        <p:nvSpPr>
          <p:cNvPr id="61447" name="WordArt 7"/>
          <p:cNvSpPr>
            <a:spLocks noChangeArrowheads="1" noChangeShapeType="1" noTextEdit="1"/>
          </p:cNvSpPr>
          <p:nvPr/>
        </p:nvSpPr>
        <p:spPr bwMode="auto">
          <a:xfrm>
            <a:off x="4267200" y="533400"/>
            <a:ext cx="3886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381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Hormones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228600" y="1905000"/>
            <a:ext cx="3810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Reproduction is closely related to the action of several hormones  called</a:t>
            </a:r>
          </a:p>
        </p:txBody>
      </p:sp>
      <p:sp>
        <p:nvSpPr>
          <p:cNvPr id="61450" name="WordArt 10"/>
          <p:cNvSpPr>
            <a:spLocks noChangeArrowheads="1" noChangeShapeType="1" noTextEdit="1"/>
          </p:cNvSpPr>
          <p:nvPr/>
        </p:nvSpPr>
        <p:spPr bwMode="auto">
          <a:xfrm>
            <a:off x="1905000" y="3124200"/>
            <a:ext cx="4114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Gonadotropins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457200" y="3962400"/>
            <a:ext cx="84582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2400" b="1"/>
              <a:t>Produced by pituitary gland</a:t>
            </a:r>
          </a:p>
          <a:p>
            <a:pPr marL="808038" lvl="1" indent="-350838"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follicle stimulating hormone (FSH)</a:t>
            </a:r>
          </a:p>
          <a:p>
            <a:pPr marL="808038" lvl="1" indent="-350838"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luteinizing hormone (LH)</a:t>
            </a:r>
          </a:p>
          <a:p>
            <a:pPr marL="231775" indent="-231775">
              <a:spcBef>
                <a:spcPct val="50000"/>
              </a:spcBef>
              <a:buFontTx/>
              <a:buChar char="•"/>
            </a:pPr>
            <a:r>
              <a:rPr lang="en-US" sz="2400" b="1"/>
              <a:t>Release is controlled by gonadotropic releasing hormones or (GnRH) produced by the brain</a:t>
            </a:r>
          </a:p>
        </p:txBody>
      </p:sp>
      <p:pic>
        <p:nvPicPr>
          <p:cNvPr id="61459" name="Picture 19" descr="AN01995_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905000"/>
            <a:ext cx="2662238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892675" y="2895600"/>
            <a:ext cx="2574925" cy="1295400"/>
            <a:chOff x="3082" y="1824"/>
            <a:chExt cx="1622" cy="816"/>
          </a:xfrm>
        </p:grpSpPr>
        <p:sp>
          <p:nvSpPr>
            <p:cNvPr id="4109" name="Line 14"/>
            <p:cNvSpPr>
              <a:spLocks noChangeShapeType="1"/>
            </p:cNvSpPr>
            <p:nvPr/>
          </p:nvSpPr>
          <p:spPr bwMode="auto">
            <a:xfrm>
              <a:off x="3082" y="2640"/>
              <a:ext cx="114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15"/>
            <p:cNvSpPr>
              <a:spLocks noChangeShapeType="1"/>
            </p:cNvSpPr>
            <p:nvPr/>
          </p:nvSpPr>
          <p:spPr bwMode="auto">
            <a:xfrm flipV="1">
              <a:off x="4214" y="1824"/>
              <a:ext cx="490" cy="81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1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61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1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61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61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1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614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7" grpId="0" animBg="1"/>
      <p:bldP spid="6145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954369-74D1-4861-9A60-60DB9355651E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0672" name="Oval 16"/>
          <p:cNvSpPr>
            <a:spLocks noChangeArrowheads="1"/>
          </p:cNvSpPr>
          <p:nvPr/>
        </p:nvSpPr>
        <p:spPr bwMode="auto">
          <a:xfrm>
            <a:off x="6310313" y="1828800"/>
            <a:ext cx="1981200" cy="609600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71" name="Text Box 15"/>
          <p:cNvSpPr txBox="1">
            <a:spLocks noChangeArrowheads="1"/>
          </p:cNvSpPr>
          <p:nvPr/>
        </p:nvSpPr>
        <p:spPr bwMode="auto">
          <a:xfrm>
            <a:off x="6172200" y="1828800"/>
            <a:ext cx="2209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solidFill>
                  <a:srgbClr val="6699FF"/>
                </a:solidFill>
              </a:rPr>
              <a:t>process of giving birth</a:t>
            </a: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659" name="Line 3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1" name="WordArt 5"/>
          <p:cNvSpPr>
            <a:spLocks noChangeArrowheads="1" noChangeShapeType="1" noTextEdit="1"/>
          </p:cNvSpPr>
          <p:nvPr/>
        </p:nvSpPr>
        <p:spPr bwMode="auto">
          <a:xfrm>
            <a:off x="304800" y="457200"/>
            <a:ext cx="8305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Reproductive Process</a:t>
            </a:r>
          </a:p>
        </p:txBody>
      </p:sp>
      <p:sp>
        <p:nvSpPr>
          <p:cNvPr id="70662" name="WordArt 6"/>
          <p:cNvSpPr>
            <a:spLocks noChangeArrowheads="1" noChangeShapeType="1" noTextEdit="1"/>
          </p:cNvSpPr>
          <p:nvPr/>
        </p:nvSpPr>
        <p:spPr bwMode="auto">
          <a:xfrm>
            <a:off x="457200" y="1828800"/>
            <a:ext cx="3276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Parturition</a:t>
            </a:r>
          </a:p>
        </p:txBody>
      </p:sp>
      <p:sp>
        <p:nvSpPr>
          <p:cNvPr id="31756" name="Freeform 7"/>
          <p:cNvSpPr>
            <a:spLocks/>
          </p:cNvSpPr>
          <p:nvPr/>
        </p:nvSpPr>
        <p:spPr bwMode="auto">
          <a:xfrm>
            <a:off x="8277225" y="3500438"/>
            <a:ext cx="1588" cy="9525"/>
          </a:xfrm>
          <a:custGeom>
            <a:avLst/>
            <a:gdLst>
              <a:gd name="T0" fmla="*/ 2147483647 w 1"/>
              <a:gd name="T1" fmla="*/ 2147483647 h 10"/>
              <a:gd name="T2" fmla="*/ 2147483647 w 1"/>
              <a:gd name="T3" fmla="*/ 2147483647 h 10"/>
              <a:gd name="T4" fmla="*/ 2147483647 w 1"/>
              <a:gd name="T5" fmla="*/ 2147483647 h 10"/>
              <a:gd name="T6" fmla="*/ 2147483647 w 1"/>
              <a:gd name="T7" fmla="*/ 2147483647 h 10"/>
              <a:gd name="T8" fmla="*/ 0 w 1"/>
              <a:gd name="T9" fmla="*/ 0 h 10"/>
              <a:gd name="T10" fmla="*/ 2147483647 w 1"/>
              <a:gd name="T11" fmla="*/ 2147483647 h 10"/>
              <a:gd name="T12" fmla="*/ 2147483647 w 1"/>
              <a:gd name="T13" fmla="*/ 2147483647 h 10"/>
              <a:gd name="T14" fmla="*/ 2147483647 w 1"/>
              <a:gd name="T15" fmla="*/ 2147483647 h 10"/>
              <a:gd name="T16" fmla="*/ 2147483647 w 1"/>
              <a:gd name="T17" fmla="*/ 2147483647 h 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"/>
              <a:gd name="T28" fmla="*/ 0 h 10"/>
              <a:gd name="T29" fmla="*/ 1 w 1"/>
              <a:gd name="T30" fmla="*/ 10 h 1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" h="10">
                <a:moveTo>
                  <a:pt x="1" y="10"/>
                </a:moveTo>
                <a:lnTo>
                  <a:pt x="1" y="8"/>
                </a:lnTo>
                <a:lnTo>
                  <a:pt x="1" y="5"/>
                </a:lnTo>
                <a:lnTo>
                  <a:pt x="1" y="2"/>
                </a:lnTo>
                <a:lnTo>
                  <a:pt x="0" y="0"/>
                </a:lnTo>
                <a:lnTo>
                  <a:pt x="1" y="2"/>
                </a:lnTo>
                <a:lnTo>
                  <a:pt x="1" y="5"/>
                </a:lnTo>
                <a:lnTo>
                  <a:pt x="1" y="8"/>
                </a:lnTo>
                <a:lnTo>
                  <a:pt x="1" y="10"/>
                </a:lnTo>
                <a:close/>
              </a:path>
            </a:pathLst>
          </a:custGeom>
          <a:solidFill>
            <a:srgbClr val="A07F6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7" name="Freeform 8"/>
          <p:cNvSpPr>
            <a:spLocks/>
          </p:cNvSpPr>
          <p:nvPr/>
        </p:nvSpPr>
        <p:spPr bwMode="auto">
          <a:xfrm>
            <a:off x="9840913" y="2071688"/>
            <a:ext cx="52387" cy="111125"/>
          </a:xfrm>
          <a:custGeom>
            <a:avLst/>
            <a:gdLst>
              <a:gd name="T0" fmla="*/ 0 w 67"/>
              <a:gd name="T1" fmla="*/ 0 h 139"/>
              <a:gd name="T2" fmla="*/ 2147483647 w 67"/>
              <a:gd name="T3" fmla="*/ 2147483647 h 139"/>
              <a:gd name="T4" fmla="*/ 2147483647 w 67"/>
              <a:gd name="T5" fmla="*/ 2147483647 h 139"/>
              <a:gd name="T6" fmla="*/ 2147483647 w 67"/>
              <a:gd name="T7" fmla="*/ 2147483647 h 139"/>
              <a:gd name="T8" fmla="*/ 2147483647 w 67"/>
              <a:gd name="T9" fmla="*/ 2147483647 h 139"/>
              <a:gd name="T10" fmla="*/ 2147483647 w 67"/>
              <a:gd name="T11" fmla="*/ 2147483647 h 139"/>
              <a:gd name="T12" fmla="*/ 2147483647 w 67"/>
              <a:gd name="T13" fmla="*/ 2147483647 h 139"/>
              <a:gd name="T14" fmla="*/ 2147483647 w 67"/>
              <a:gd name="T15" fmla="*/ 2147483647 h 139"/>
              <a:gd name="T16" fmla="*/ 2147483647 w 67"/>
              <a:gd name="T17" fmla="*/ 2147483647 h 139"/>
              <a:gd name="T18" fmla="*/ 2147483647 w 67"/>
              <a:gd name="T19" fmla="*/ 2147483647 h 139"/>
              <a:gd name="T20" fmla="*/ 2147483647 w 67"/>
              <a:gd name="T21" fmla="*/ 2147483647 h 139"/>
              <a:gd name="T22" fmla="*/ 2147483647 w 67"/>
              <a:gd name="T23" fmla="*/ 2147483647 h 139"/>
              <a:gd name="T24" fmla="*/ 2147483647 w 67"/>
              <a:gd name="T25" fmla="*/ 2147483647 h 139"/>
              <a:gd name="T26" fmla="*/ 2147483647 w 67"/>
              <a:gd name="T27" fmla="*/ 2147483647 h 139"/>
              <a:gd name="T28" fmla="*/ 2147483647 w 67"/>
              <a:gd name="T29" fmla="*/ 2147483647 h 139"/>
              <a:gd name="T30" fmla="*/ 2147483647 w 67"/>
              <a:gd name="T31" fmla="*/ 2147483647 h 139"/>
              <a:gd name="T32" fmla="*/ 0 w 67"/>
              <a:gd name="T33" fmla="*/ 0 h 13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7"/>
              <a:gd name="T52" fmla="*/ 0 h 139"/>
              <a:gd name="T53" fmla="*/ 67 w 67"/>
              <a:gd name="T54" fmla="*/ 139 h 13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7" h="139">
                <a:moveTo>
                  <a:pt x="0" y="0"/>
                </a:moveTo>
                <a:lnTo>
                  <a:pt x="13" y="14"/>
                </a:lnTo>
                <a:lnTo>
                  <a:pt x="25" y="29"/>
                </a:lnTo>
                <a:lnTo>
                  <a:pt x="36" y="46"/>
                </a:lnTo>
                <a:lnTo>
                  <a:pt x="45" y="62"/>
                </a:lnTo>
                <a:lnTo>
                  <a:pt x="53" y="81"/>
                </a:lnTo>
                <a:lnTo>
                  <a:pt x="59" y="100"/>
                </a:lnTo>
                <a:lnTo>
                  <a:pt x="63" y="120"/>
                </a:lnTo>
                <a:lnTo>
                  <a:pt x="67" y="139"/>
                </a:lnTo>
                <a:lnTo>
                  <a:pt x="65" y="119"/>
                </a:lnTo>
                <a:lnTo>
                  <a:pt x="60" y="99"/>
                </a:lnTo>
                <a:lnTo>
                  <a:pt x="54" y="81"/>
                </a:lnTo>
                <a:lnTo>
                  <a:pt x="46" y="62"/>
                </a:lnTo>
                <a:lnTo>
                  <a:pt x="37" y="45"/>
                </a:lnTo>
                <a:lnTo>
                  <a:pt x="25" y="29"/>
                </a:lnTo>
                <a:lnTo>
                  <a:pt x="14" y="14"/>
                </a:lnTo>
                <a:lnTo>
                  <a:pt x="0" y="0"/>
                </a:lnTo>
                <a:close/>
              </a:path>
            </a:pathLst>
          </a:custGeom>
          <a:solidFill>
            <a:srgbClr val="89684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8" name="Rectangle 9"/>
          <p:cNvSpPr>
            <a:spLocks noChangeArrowheads="1"/>
          </p:cNvSpPr>
          <p:nvPr/>
        </p:nvSpPr>
        <p:spPr bwMode="auto">
          <a:xfrm>
            <a:off x="8775700" y="3305175"/>
            <a:ext cx="709613" cy="1588"/>
          </a:xfrm>
          <a:prstGeom prst="rect">
            <a:avLst/>
          </a:prstGeom>
          <a:solidFill>
            <a:srgbClr val="AF8E7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Freeform 10"/>
          <p:cNvSpPr>
            <a:spLocks/>
          </p:cNvSpPr>
          <p:nvPr/>
        </p:nvSpPr>
        <p:spPr bwMode="auto">
          <a:xfrm>
            <a:off x="8477250" y="2339975"/>
            <a:ext cx="1588" cy="3175"/>
          </a:xfrm>
          <a:custGeom>
            <a:avLst/>
            <a:gdLst>
              <a:gd name="T0" fmla="*/ 0 w 1588"/>
              <a:gd name="T1" fmla="*/ 0 h 3"/>
              <a:gd name="T2" fmla="*/ 0 w 1588"/>
              <a:gd name="T3" fmla="*/ 2147483647 h 3"/>
              <a:gd name="T4" fmla="*/ 0 w 1588"/>
              <a:gd name="T5" fmla="*/ 2147483647 h 3"/>
              <a:gd name="T6" fmla="*/ 0 w 1588"/>
              <a:gd name="T7" fmla="*/ 2147483647 h 3"/>
              <a:gd name="T8" fmla="*/ 0 w 1588"/>
              <a:gd name="T9" fmla="*/ 0 h 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88"/>
              <a:gd name="T16" fmla="*/ 0 h 3"/>
              <a:gd name="T17" fmla="*/ 1588 w 1588"/>
              <a:gd name="T18" fmla="*/ 3 h 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88" h="3">
                <a:moveTo>
                  <a:pt x="0" y="0"/>
                </a:moveTo>
                <a:lnTo>
                  <a:pt x="0" y="3"/>
                </a:lnTo>
                <a:lnTo>
                  <a:pt x="0" y="1"/>
                </a:lnTo>
                <a:lnTo>
                  <a:pt x="0" y="0"/>
                </a:lnTo>
                <a:close/>
              </a:path>
            </a:pathLst>
          </a:custGeom>
          <a:solidFill>
            <a:srgbClr val="A3826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0" name="Freeform 11"/>
          <p:cNvSpPr>
            <a:spLocks/>
          </p:cNvSpPr>
          <p:nvPr/>
        </p:nvSpPr>
        <p:spPr bwMode="auto">
          <a:xfrm>
            <a:off x="8751888" y="3308350"/>
            <a:ext cx="3175" cy="1588"/>
          </a:xfrm>
          <a:custGeom>
            <a:avLst/>
            <a:gdLst>
              <a:gd name="T0" fmla="*/ 0 w 3"/>
              <a:gd name="T1" fmla="*/ 0 h 2"/>
              <a:gd name="T2" fmla="*/ 2147483647 w 3"/>
              <a:gd name="T3" fmla="*/ 2147483647 h 2"/>
              <a:gd name="T4" fmla="*/ 2147483647 w 3"/>
              <a:gd name="T5" fmla="*/ 2147483647 h 2"/>
              <a:gd name="T6" fmla="*/ 2147483647 w 3"/>
              <a:gd name="T7" fmla="*/ 2147483647 h 2"/>
              <a:gd name="T8" fmla="*/ 2147483647 w 3"/>
              <a:gd name="T9" fmla="*/ 2147483647 h 2"/>
              <a:gd name="T10" fmla="*/ 2147483647 w 3"/>
              <a:gd name="T11" fmla="*/ 2147483647 h 2"/>
              <a:gd name="T12" fmla="*/ 0 w 3"/>
              <a:gd name="T13" fmla="*/ 0 h 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"/>
              <a:gd name="T22" fmla="*/ 0 h 2"/>
              <a:gd name="T23" fmla="*/ 3 w 3"/>
              <a:gd name="T24" fmla="*/ 2 h 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" h="2">
                <a:moveTo>
                  <a:pt x="0" y="0"/>
                </a:moveTo>
                <a:lnTo>
                  <a:pt x="2" y="2"/>
                </a:lnTo>
                <a:lnTo>
                  <a:pt x="3" y="1"/>
                </a:lnTo>
                <a:lnTo>
                  <a:pt x="2" y="1"/>
                </a:lnTo>
                <a:lnTo>
                  <a:pt x="1" y="1"/>
                </a:lnTo>
                <a:lnTo>
                  <a:pt x="0" y="0"/>
                </a:lnTo>
                <a:close/>
              </a:path>
            </a:pathLst>
          </a:custGeom>
          <a:solidFill>
            <a:srgbClr val="59381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1" name="Freeform 12"/>
          <p:cNvSpPr>
            <a:spLocks/>
          </p:cNvSpPr>
          <p:nvPr/>
        </p:nvSpPr>
        <p:spPr bwMode="auto">
          <a:xfrm>
            <a:off x="9640888" y="3167063"/>
            <a:ext cx="1587" cy="1587"/>
          </a:xfrm>
          <a:custGeom>
            <a:avLst/>
            <a:gdLst>
              <a:gd name="T0" fmla="*/ 0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147483647 h 2"/>
              <a:gd name="T8" fmla="*/ 0 w 2"/>
              <a:gd name="T9" fmla="*/ 2147483647 h 2"/>
              <a:gd name="T10" fmla="*/ 2147483647 w 2"/>
              <a:gd name="T11" fmla="*/ 2147483647 h 2"/>
              <a:gd name="T12" fmla="*/ 0 w 2"/>
              <a:gd name="T13" fmla="*/ 0 h 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"/>
              <a:gd name="T22" fmla="*/ 0 h 2"/>
              <a:gd name="T23" fmla="*/ 2 w 2"/>
              <a:gd name="T24" fmla="*/ 2 h 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" h="2">
                <a:moveTo>
                  <a:pt x="0" y="0"/>
                </a:moveTo>
                <a:lnTo>
                  <a:pt x="0" y="0"/>
                </a:lnTo>
                <a:lnTo>
                  <a:pt x="0" y="1"/>
                </a:lnTo>
                <a:lnTo>
                  <a:pt x="2" y="2"/>
                </a:lnTo>
                <a:lnTo>
                  <a:pt x="0" y="0"/>
                </a:lnTo>
                <a:close/>
              </a:path>
            </a:pathLst>
          </a:custGeom>
          <a:solidFill>
            <a:srgbClr val="B2917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9" name="Text Box 13"/>
          <p:cNvSpPr txBox="1">
            <a:spLocks noChangeArrowheads="1"/>
          </p:cNvSpPr>
          <p:nvPr/>
        </p:nvSpPr>
        <p:spPr bwMode="auto">
          <a:xfrm>
            <a:off x="457200" y="2514600"/>
            <a:ext cx="82296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Near the end of the gestation period, the CL decreases its production of progesterone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Increased estrogen levels, cause uterine muscles to contract, beginning the birthing process</a:t>
            </a:r>
          </a:p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Sequential set of events:</a:t>
            </a: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sz="2000" b="1"/>
              <a:t>cervix widens (dilates)</a:t>
            </a: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sz="2000" b="1"/>
              <a:t>pelvic region relaxes</a:t>
            </a: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sz="2000" b="1"/>
              <a:t>uterus begins contractions</a:t>
            </a: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sz="2000" b="1"/>
              <a:t>fetus passes through the cervix, pelvic region and finally the vagina</a:t>
            </a:r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>
            <a:off x="3886200" y="2209800"/>
            <a:ext cx="23622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0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0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70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0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0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70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0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0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70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0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0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70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0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0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70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06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06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706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06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06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706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06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2" grpId="0" animBg="1"/>
      <p:bldP spid="70671" grpId="0"/>
      <p:bldP spid="70659" grpId="0" animBg="1"/>
      <p:bldP spid="70660" grpId="0" animBg="1"/>
      <p:bldP spid="70661" grpId="0" animBg="1"/>
      <p:bldP spid="70662" grpId="0" animBg="1"/>
      <p:bldP spid="7067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E6BC41-4403-42F5-88D5-F63E6724763E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2719" name="Rectangle 15"/>
          <p:cNvSpPr>
            <a:spLocks noChangeArrowheads="1"/>
          </p:cNvSpPr>
          <p:nvPr/>
        </p:nvSpPr>
        <p:spPr bwMode="auto">
          <a:xfrm rot="5400000">
            <a:off x="4876800" y="-2514600"/>
            <a:ext cx="1447800" cy="70866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228600" y="1889125"/>
            <a:ext cx="70866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Estrus		10 – 26 hrs. (18 hr avg.)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Estrous Cycle 18 – 24 days (21 day avg.)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Ovulation	4 – 16 hrs. post estrus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Gestation	283 days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52400" y="46482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6699FF"/>
                </a:solidFill>
                <a:latin typeface="Arial Black" pitchFamily="34" charset="0"/>
              </a:rPr>
              <a:t>SOW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228600" y="5100638"/>
            <a:ext cx="70866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Estrus		1 – 4 days (2 day avg.)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Estrous Cycle	16 – 25 days (21 day avg.)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Ovulation	16 – 48 hrs. estrus onset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Gestation	114 days (3 months, 3 weeks, 3 days)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2971800" y="38862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6699FF"/>
                </a:solidFill>
                <a:latin typeface="Arial Black" pitchFamily="34" charset="0"/>
              </a:rPr>
              <a:t>EWE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4038600" y="3276600"/>
            <a:ext cx="70866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Estrus		20 – 42 hrs. (30 hr. avg.)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Estrous Cycle	15 – 18 days (17 day avg.)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Ovulation	12– 18 hrs. estrus onset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Gestation	150 days</a:t>
            </a:r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>
            <a:off x="228600" y="5105400"/>
            <a:ext cx="464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228600" y="1905000"/>
            <a:ext cx="464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2713" name="Picture 9" descr="Pig 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5562600"/>
            <a:ext cx="1447800" cy="965200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50000">
                <a:srgbClr val="FFFF99"/>
              </a:gs>
              <a:gs pos="100000">
                <a:srgbClr val="6699FF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72714" name="Picture 10" descr="Sheep Fra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 flipH="1" flipV="1">
            <a:off x="6118225" y="2209800"/>
            <a:ext cx="1425575" cy="976313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50000">
                <a:srgbClr val="FFFF99"/>
              </a:gs>
              <a:gs pos="100000">
                <a:srgbClr val="6699FF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</p:pic>
      <p:sp>
        <p:nvSpPr>
          <p:cNvPr id="72715" name="Line 11"/>
          <p:cNvSpPr>
            <a:spLocks noChangeShapeType="1"/>
          </p:cNvSpPr>
          <p:nvPr/>
        </p:nvSpPr>
        <p:spPr bwMode="auto">
          <a:xfrm>
            <a:off x="4038600" y="335915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2717" name="Picture 13" descr="Cow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457200"/>
            <a:ext cx="1447800" cy="965200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50000">
                <a:srgbClr val="FFFF99"/>
              </a:gs>
              <a:gs pos="100000">
                <a:srgbClr val="6699FF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</p:pic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152400" y="1462088"/>
            <a:ext cx="167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6699FF"/>
                </a:solidFill>
                <a:latin typeface="Arial Black" pitchFamily="34" charset="0"/>
              </a:rPr>
              <a:t>COW</a:t>
            </a:r>
          </a:p>
        </p:txBody>
      </p:sp>
      <p:sp>
        <p:nvSpPr>
          <p:cNvPr id="72720" name="WordArt 16"/>
          <p:cNvSpPr>
            <a:spLocks noChangeArrowheads="1" noChangeShapeType="1" noTextEdit="1"/>
          </p:cNvSpPr>
          <p:nvPr/>
        </p:nvSpPr>
        <p:spPr bwMode="auto">
          <a:xfrm>
            <a:off x="2286000" y="457200"/>
            <a:ext cx="6324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Reproductive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7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/>
      <p:bldP spid="72708" grpId="0"/>
      <p:bldP spid="72709" grpId="0"/>
      <p:bldP spid="72710" grpId="0"/>
      <p:bldP spid="72711" grpId="0" animBg="1"/>
      <p:bldP spid="72712" grpId="0" animBg="1"/>
      <p:bldP spid="72715" grpId="0" animBg="1"/>
      <p:bldP spid="72718" grpId="0"/>
      <p:bldP spid="7272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2F75FC-CD7C-4D40-A166-EFEE2A83F587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28600" y="1889125"/>
            <a:ext cx="70866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Estrus		2 – 3 days (2.5 day avg.)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Estrous Cycle	15 – 24 days (21 day avg.)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Ovulation	Near end of estrus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Gestation	151 days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52400" y="4600575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6699FF"/>
                </a:solidFill>
                <a:latin typeface="Arial Black" pitchFamily="34" charset="0"/>
              </a:rPr>
              <a:t>MARE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228600" y="5100638"/>
            <a:ext cx="70866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Estrus		4 – 9 days (5 day avg.)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Estrous Cycle	15 – 24 days (21 day avg.)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Ovulation	1 – 2 days before end of estrus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Gestation	336 days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905000" y="38862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6699FF"/>
                </a:solidFill>
                <a:latin typeface="Arial Black" pitchFamily="34" charset="0"/>
              </a:rPr>
              <a:t>POULTRY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4038600" y="3276600"/>
            <a:ext cx="7086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Poultry do NOT have an estrus cycle.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Ovulation	Every 25-29 hours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Incubation	21-28 days</a:t>
            </a:r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>
            <a:off x="228600" y="5105400"/>
            <a:ext cx="464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>
            <a:off x="228600" y="1905000"/>
            <a:ext cx="464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>
            <a:off x="4038600" y="3359150"/>
            <a:ext cx="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152400" y="1462088"/>
            <a:ext cx="167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6699FF"/>
                </a:solidFill>
                <a:latin typeface="Arial Black" pitchFamily="34" charset="0"/>
              </a:rPr>
              <a:t>GOAT</a:t>
            </a:r>
          </a:p>
        </p:txBody>
      </p:sp>
      <p:pic>
        <p:nvPicPr>
          <p:cNvPr id="73740" name="Picture 12" descr="Chicken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905000"/>
            <a:ext cx="1447800" cy="1371600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50000">
                <a:srgbClr val="FFFF99"/>
              </a:gs>
              <a:gs pos="100000">
                <a:srgbClr val="6699FF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</p:pic>
      <p:pic>
        <p:nvPicPr>
          <p:cNvPr id="73741" name="Picture 13" descr="Goat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7663" y="152400"/>
            <a:ext cx="1252537" cy="1295400"/>
          </a:xfrm>
          <a:prstGeom prst="rect">
            <a:avLst/>
          </a:prstGeom>
          <a:gradFill rotWithShape="1">
            <a:gsLst>
              <a:gs pos="0">
                <a:srgbClr val="6699FF">
                  <a:alpha val="81000"/>
                </a:srgbClr>
              </a:gs>
              <a:gs pos="50000">
                <a:srgbClr val="FFFF99"/>
              </a:gs>
              <a:gs pos="100000">
                <a:srgbClr val="6699FF">
                  <a:alpha val="81000"/>
                </a:srgbClr>
              </a:gs>
            </a:gsLst>
            <a:lin ang="18900000" scaled="1"/>
          </a:gradFill>
        </p:spPr>
      </p:pic>
      <p:pic>
        <p:nvPicPr>
          <p:cNvPr id="73742" name="Picture 14" descr="Horse 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5105400"/>
            <a:ext cx="2259013" cy="1450975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50000">
                <a:srgbClr val="FFFF99"/>
              </a:gs>
              <a:gs pos="100000">
                <a:srgbClr val="6699FF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</p:pic>
      <p:sp>
        <p:nvSpPr>
          <p:cNvPr id="73743" name="Rectangle 15"/>
          <p:cNvSpPr>
            <a:spLocks noChangeArrowheads="1"/>
          </p:cNvSpPr>
          <p:nvPr/>
        </p:nvSpPr>
        <p:spPr bwMode="auto">
          <a:xfrm rot="5400000">
            <a:off x="4876800" y="-2514600"/>
            <a:ext cx="1447800" cy="70866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3744" name="WordArt 16"/>
          <p:cNvSpPr>
            <a:spLocks noChangeArrowheads="1" noChangeShapeType="1" noTextEdit="1"/>
          </p:cNvSpPr>
          <p:nvPr/>
        </p:nvSpPr>
        <p:spPr bwMode="auto">
          <a:xfrm>
            <a:off x="2286000" y="457200"/>
            <a:ext cx="6324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Reproductive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/>
      <p:bldP spid="73732" grpId="0"/>
      <p:bldP spid="73733" grpId="0"/>
      <p:bldP spid="73734" grpId="0"/>
      <p:bldP spid="73735" grpId="0" animBg="1"/>
      <p:bldP spid="73736" grpId="0" animBg="1"/>
      <p:bldP spid="73737" grpId="0" animBg="1"/>
      <p:bldP spid="73739" grpId="0"/>
      <p:bldP spid="7374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2A7010-529C-408C-8CFF-FF86BD4C9333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 rot="5400000">
            <a:off x="3848100" y="-33147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0"/>
            <a:ext cx="1447800" cy="6858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6805" name="WordArt 5"/>
          <p:cNvSpPr>
            <a:spLocks noChangeArrowheads="1" noChangeShapeType="1" noTextEdit="1"/>
          </p:cNvSpPr>
          <p:nvPr/>
        </p:nvSpPr>
        <p:spPr bwMode="auto">
          <a:xfrm>
            <a:off x="381000" y="685800"/>
            <a:ext cx="4648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381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92457" dir="956724" algn="ctr" rotWithShape="0">
                    <a:srgbClr val="000066"/>
                  </a:outerShdw>
                </a:effectLst>
                <a:latin typeface="Arial Black"/>
              </a:rPr>
              <a:t>Assessment</a:t>
            </a:r>
          </a:p>
        </p:txBody>
      </p:sp>
      <p:pic>
        <p:nvPicPr>
          <p:cNvPr id="76807" name="Picture 7" descr="Pig Read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4225" y="109538"/>
            <a:ext cx="2593975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1524000" y="2286000"/>
            <a:ext cx="73152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 b="1"/>
              <a:t>Which part of the male reproductive anatomy is responsible for further maturation, storage and transportation of sperm cells?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en-US" sz="2400" b="1"/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 b="1"/>
              <a:t>Which female hormone prepares the uterus to maintain implantation of the embryo?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en-US" sz="2400" b="1"/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 b="1"/>
              <a:t>The process of giving birth is commonly known as what?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6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6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68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8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8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68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6661B3-6301-482E-B127-9A0AE01DE94C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7826" name="Rectangle 2"/>
          <p:cNvSpPr>
            <a:spLocks noChangeArrowheads="1"/>
          </p:cNvSpPr>
          <p:nvPr/>
        </p:nvSpPr>
        <p:spPr bwMode="auto">
          <a:xfrm rot="5400000">
            <a:off x="3848100" y="-33147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0" y="0"/>
            <a:ext cx="1447800" cy="6858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7828" name="WordArt 4"/>
          <p:cNvSpPr>
            <a:spLocks noChangeArrowheads="1" noChangeShapeType="1" noTextEdit="1"/>
          </p:cNvSpPr>
          <p:nvPr/>
        </p:nvSpPr>
        <p:spPr bwMode="auto">
          <a:xfrm>
            <a:off x="381000" y="685800"/>
            <a:ext cx="4648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381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92457" dir="956724" algn="ctr" rotWithShape="0">
                    <a:srgbClr val="000066"/>
                  </a:outerShdw>
                </a:effectLst>
                <a:latin typeface="Arial Black"/>
              </a:rPr>
              <a:t>Assessment</a:t>
            </a:r>
          </a:p>
        </p:txBody>
      </p:sp>
      <p:pic>
        <p:nvPicPr>
          <p:cNvPr id="77829" name="Picture 5" descr="Pig Read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4225" y="109538"/>
            <a:ext cx="2593975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524000" y="2286000"/>
            <a:ext cx="71628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4"/>
            </a:pPr>
            <a:r>
              <a:rPr lang="en-US" sz="2400" b="1"/>
              <a:t>Which species mentioned in the presentation has the longest gestation period?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4"/>
            </a:pPr>
            <a:endParaRPr lang="en-US" sz="2400" b="1"/>
          </a:p>
          <a:p>
            <a:pPr marL="342900" indent="-342900">
              <a:spcBef>
                <a:spcPct val="50000"/>
              </a:spcBef>
              <a:buFontTx/>
              <a:buAutoNum type="arabicPeriod" startAt="4"/>
            </a:pPr>
            <a:r>
              <a:rPr lang="en-US" sz="2400" b="1"/>
              <a:t>Gonadotropins are produced by which gland?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4"/>
            </a:pPr>
            <a:endParaRPr lang="en-US" sz="2400" b="1"/>
          </a:p>
          <a:p>
            <a:pPr marL="342900" indent="-342900">
              <a:spcBef>
                <a:spcPct val="50000"/>
              </a:spcBef>
              <a:buFontTx/>
              <a:buAutoNum type="arabicPeriod" startAt="4"/>
            </a:pPr>
            <a:r>
              <a:rPr lang="en-US" sz="2400" b="1"/>
              <a:t>Name the male hormone responsible for the development of secondary sex characteristics.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7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7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7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7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7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7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7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C00F43-49BB-4F95-9CE7-51DBB5FFE882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8850" name="Rectangle 2"/>
          <p:cNvSpPr>
            <a:spLocks noChangeArrowheads="1"/>
          </p:cNvSpPr>
          <p:nvPr/>
        </p:nvSpPr>
        <p:spPr bwMode="auto">
          <a:xfrm rot="5400000">
            <a:off x="3848100" y="-33147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0" y="0"/>
            <a:ext cx="1447800" cy="6858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8852" name="WordArt 4"/>
          <p:cNvSpPr>
            <a:spLocks noChangeArrowheads="1" noChangeShapeType="1" noTextEdit="1"/>
          </p:cNvSpPr>
          <p:nvPr/>
        </p:nvSpPr>
        <p:spPr bwMode="auto">
          <a:xfrm>
            <a:off x="381000" y="685800"/>
            <a:ext cx="4648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381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92457" dir="956724" algn="ctr" rotWithShape="0">
                    <a:srgbClr val="000066"/>
                  </a:outerShdw>
                </a:effectLst>
                <a:latin typeface="Arial Black"/>
              </a:rPr>
              <a:t>Assessment</a:t>
            </a:r>
          </a:p>
        </p:txBody>
      </p:sp>
      <p:pic>
        <p:nvPicPr>
          <p:cNvPr id="78853" name="Picture 5" descr="Pig Read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4225" y="109538"/>
            <a:ext cx="2593975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524000" y="2286000"/>
            <a:ext cx="73152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7"/>
            </a:pPr>
            <a:r>
              <a:rPr lang="en-US" sz="2400" b="1"/>
              <a:t>Name two functions of the scrotum.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7"/>
            </a:pPr>
            <a:endParaRPr lang="en-US" sz="2400" b="1"/>
          </a:p>
          <a:p>
            <a:pPr marL="342900" indent="-342900">
              <a:spcBef>
                <a:spcPct val="50000"/>
              </a:spcBef>
              <a:buFontTx/>
              <a:buAutoNum type="arabicPeriod" startAt="7"/>
            </a:pPr>
            <a:r>
              <a:rPr lang="en-US" sz="2400" b="1"/>
              <a:t>Accessory glands provide what percentage of the total ejaculate?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7"/>
            </a:pPr>
            <a:endParaRPr lang="en-US" sz="2400" b="1"/>
          </a:p>
          <a:p>
            <a:pPr marL="342900" indent="-342900">
              <a:spcBef>
                <a:spcPct val="50000"/>
              </a:spcBef>
              <a:buFontTx/>
              <a:buAutoNum type="arabicPeriod" startAt="7"/>
            </a:pPr>
            <a:r>
              <a:rPr lang="en-US" sz="2400" b="1"/>
              <a:t>Which part of the female reproductive tract is the site of fertilization?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7"/>
            </a:pPr>
            <a:endParaRPr lang="en-US" sz="2400" b="1"/>
          </a:p>
          <a:p>
            <a:pPr marL="342900" indent="-342900">
              <a:spcBef>
                <a:spcPct val="50000"/>
              </a:spcBef>
              <a:buFontTx/>
              <a:buAutoNum type="arabicPeriod" startAt="7"/>
            </a:pP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8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8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8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8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8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8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88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88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88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A5F4D1-CBCC-4CF7-8969-93E4CDE8F878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 rot="5400000">
            <a:off x="3848100" y="-33147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0" y="0"/>
            <a:ext cx="1447800" cy="6858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9876" name="WordArt 4"/>
          <p:cNvSpPr>
            <a:spLocks noChangeArrowheads="1" noChangeShapeType="1" noTextEdit="1"/>
          </p:cNvSpPr>
          <p:nvPr/>
        </p:nvSpPr>
        <p:spPr bwMode="auto">
          <a:xfrm>
            <a:off x="381000" y="685800"/>
            <a:ext cx="4648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381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92457" dir="956724" algn="ctr" rotWithShape="0">
                    <a:srgbClr val="000066"/>
                  </a:outerShdw>
                </a:effectLst>
                <a:latin typeface="Arial Black"/>
              </a:rPr>
              <a:t>Assessment</a:t>
            </a:r>
          </a:p>
        </p:txBody>
      </p:sp>
      <p:pic>
        <p:nvPicPr>
          <p:cNvPr id="79877" name="Picture 5" descr="Pig Read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4225" y="109538"/>
            <a:ext cx="2593975" cy="202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1524000" y="2286000"/>
            <a:ext cx="73152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 startAt="10"/>
            </a:pPr>
            <a:r>
              <a:rPr lang="en-US" sz="2400" b="1"/>
              <a:t>Which part of the female anatomy serves as the birth canal?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10"/>
            </a:pPr>
            <a:endParaRPr lang="en-US" sz="2400" b="1"/>
          </a:p>
          <a:p>
            <a:pPr marL="457200" indent="-457200">
              <a:spcBef>
                <a:spcPct val="50000"/>
              </a:spcBef>
              <a:buFontTx/>
              <a:buAutoNum type="arabicPeriod" startAt="10"/>
            </a:pPr>
            <a:r>
              <a:rPr lang="en-US" sz="2400" b="1"/>
              <a:t>Name the two phases of the estrous cycle.</a:t>
            </a:r>
          </a:p>
          <a:p>
            <a:pPr marL="457200" indent="-457200">
              <a:spcBef>
                <a:spcPct val="50000"/>
              </a:spcBef>
              <a:buFontTx/>
              <a:buAutoNum type="arabicPeriod" startAt="10"/>
            </a:pPr>
            <a:endParaRPr lang="en-US" sz="2400" b="1"/>
          </a:p>
          <a:p>
            <a:pPr marL="457200" indent="-457200">
              <a:spcBef>
                <a:spcPct val="50000"/>
              </a:spcBef>
              <a:buFontTx/>
              <a:buAutoNum type="arabicPeriod" startAt="10"/>
            </a:pPr>
            <a:r>
              <a:rPr lang="en-US" sz="2400" b="1"/>
              <a:t>Animals which cycle when day length increases are considered to be what type of breeders?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98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98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98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5CEC45-1348-4FB2-85FE-A728A6DE1A2B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457200" y="2133600"/>
            <a:ext cx="8229600" cy="452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Pond, Kevin R., and Wilson G.  Pond.  </a:t>
            </a:r>
            <a:r>
              <a:rPr lang="en-US" u="sng"/>
              <a:t>Introduction to Animal Science</a:t>
            </a:r>
            <a:r>
              <a:rPr lang="en-US"/>
              <a:t>.  John   	Wiley &amp; Sons, Inc., 2000.</a:t>
            </a:r>
          </a:p>
          <a:p>
            <a:pPr>
              <a:spcBef>
                <a:spcPct val="50000"/>
              </a:spcBef>
            </a:pPr>
            <a:r>
              <a:rPr lang="en-US"/>
              <a:t>Reece, William O., </a:t>
            </a:r>
            <a:r>
              <a:rPr lang="en-US" u="sng"/>
              <a:t>Physiology of Domestic Animals</a:t>
            </a:r>
            <a:r>
              <a:rPr lang="en-US"/>
              <a:t>.  College of Veterinary 	Medicine, Iowa State University.  Williams &amp; Wilkins, 1997.</a:t>
            </a:r>
          </a:p>
          <a:p>
            <a:pPr algn="ctr">
              <a:spcBef>
                <a:spcPct val="50000"/>
              </a:spcBef>
            </a:pPr>
            <a:r>
              <a:rPr lang="en-US" b="1"/>
              <a:t>Sam Prien, Ph.D.</a:t>
            </a:r>
            <a:r>
              <a:rPr lang="en-US"/>
              <a:t>                                                                                                        Texas Tech University                                                                                               Health Sciences Center                                                                           </a:t>
            </a:r>
          </a:p>
          <a:p>
            <a:pPr algn="ctr">
              <a:spcBef>
                <a:spcPct val="50000"/>
              </a:spcBef>
            </a:pPr>
            <a:r>
              <a:rPr lang="en-US" sz="2400" b="1" u="sng"/>
              <a:t>Production Coordinator</a:t>
            </a:r>
            <a:r>
              <a:rPr lang="en-US" sz="2400" b="1"/>
              <a:t>                                      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400" b="1"/>
              <a:t>Clayton Franklin</a:t>
            </a:r>
          </a:p>
          <a:p>
            <a:pPr>
              <a:spcBef>
                <a:spcPct val="50000"/>
              </a:spcBef>
            </a:pPr>
            <a:r>
              <a:rPr lang="en-US" sz="2400" b="1" u="sng"/>
              <a:t>Executive Producer</a:t>
            </a:r>
            <a:r>
              <a:rPr lang="en-US" sz="2400" b="1"/>
              <a:t>                          </a:t>
            </a:r>
            <a:r>
              <a:rPr lang="en-US" sz="2400" b="1" u="sng"/>
              <a:t>Production Manager</a:t>
            </a:r>
            <a:r>
              <a:rPr lang="en-US" sz="2400" b="1"/>
              <a:t>    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400" b="1"/>
              <a:t>     G.W. Davis                                             Geoff Scott</a:t>
            </a:r>
          </a:p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783" name="WordArt 7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8305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Acknowledgements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3124200" y="6248400"/>
            <a:ext cx="31242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b="1">
                <a:cs typeface="Arial" charset="0"/>
              </a:rPr>
              <a:t>©</a:t>
            </a:r>
            <a:r>
              <a:rPr lang="en-US" b="1"/>
              <a:t>MMIII, MMIV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</a:pPr>
            <a:r>
              <a:rPr lang="en-US" b="1"/>
              <a:t>CEV Multimedia, Ltd.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5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0" fill="hold"/>
                                        <p:tgtEl>
                                          <p:spTgt spid="75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5" grpId="0"/>
      <p:bldP spid="75781" grpId="0" animBg="1"/>
      <p:bldP spid="75782" grpId="0" animBg="1"/>
      <p:bldP spid="757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D0639A-69E8-4C15-8E90-DA2538417919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62478" name="Picture 14" descr="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3276600"/>
            <a:ext cx="51816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6" name="Rectangle 2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457200"/>
            <a:ext cx="3124200" cy="1295400"/>
            <a:chOff x="2352" y="864"/>
            <a:chExt cx="2106" cy="1056"/>
          </a:xfrm>
        </p:grpSpPr>
        <p:sp>
          <p:nvSpPr>
            <p:cNvPr id="5141" name="WordArt 4"/>
            <p:cNvSpPr>
              <a:spLocks noChangeArrowheads="1" noChangeShapeType="1" noTextEdit="1"/>
            </p:cNvSpPr>
            <p:nvPr/>
          </p:nvSpPr>
          <p:spPr bwMode="auto">
            <a:xfrm>
              <a:off x="2370" y="864"/>
              <a:ext cx="2058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2857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99FF"/>
                  </a:solidFill>
                  <a:effectLst>
                    <a:outerShdw dist="107763" dir="13500000" algn="ctr" rotWithShape="0">
                      <a:srgbClr val="000066"/>
                    </a:outerShdw>
                  </a:effectLst>
                  <a:latin typeface="Arial Black"/>
                </a:rPr>
                <a:t>Basic Animal</a:t>
              </a:r>
            </a:p>
          </p:txBody>
        </p:sp>
        <p:sp>
          <p:nvSpPr>
            <p:cNvPr id="514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352" y="1392"/>
              <a:ext cx="2106" cy="5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2857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6699FF"/>
                  </a:solidFill>
                  <a:effectLst>
                    <a:outerShdw dist="107763" dir="13500000" algn="ctr" rotWithShape="0">
                      <a:srgbClr val="000066"/>
                    </a:outerShdw>
                  </a:effectLst>
                  <a:latin typeface="Arial Black"/>
                </a:rPr>
                <a:t>Reproduction</a:t>
              </a:r>
            </a:p>
          </p:txBody>
        </p:sp>
      </p:grpSp>
      <p:sp>
        <p:nvSpPr>
          <p:cNvPr id="62470" name="WordArt 6"/>
          <p:cNvSpPr>
            <a:spLocks noChangeArrowheads="1" noChangeShapeType="1" noTextEdit="1"/>
          </p:cNvSpPr>
          <p:nvPr/>
        </p:nvSpPr>
        <p:spPr bwMode="auto">
          <a:xfrm>
            <a:off x="4267200" y="533400"/>
            <a:ext cx="3886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381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Hormones</a:t>
            </a: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304800" y="1752600"/>
            <a:ext cx="57150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FSH</a:t>
            </a:r>
          </a:p>
          <a:p>
            <a:pPr marL="693738" lvl="1" indent="-350838">
              <a:lnSpc>
                <a:spcPct val="90000"/>
              </a:lnSpc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stimulates follicle development</a:t>
            </a:r>
          </a:p>
          <a:p>
            <a:pPr marL="693738" lvl="1" indent="-350838">
              <a:lnSpc>
                <a:spcPct val="90000"/>
              </a:lnSpc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produces estrogen in the ovary</a:t>
            </a:r>
          </a:p>
          <a:p>
            <a:pPr marL="228600" indent="-2286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FSH and LH combined</a:t>
            </a:r>
          </a:p>
          <a:p>
            <a:pPr marL="693738" lvl="1" indent="-350838">
              <a:lnSpc>
                <a:spcPct val="90000"/>
              </a:lnSpc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prepares the follicle                    for ovulation</a:t>
            </a:r>
          </a:p>
          <a:p>
            <a:pPr marL="228600" indent="-2286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LH</a:t>
            </a:r>
          </a:p>
          <a:p>
            <a:pPr marL="693738" lvl="1" indent="-350838">
              <a:lnSpc>
                <a:spcPct val="90000"/>
              </a:lnSpc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causes ovulation</a:t>
            </a:r>
          </a:p>
          <a:p>
            <a:pPr marL="228600" indent="-2286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Progesterone</a:t>
            </a:r>
          </a:p>
          <a:p>
            <a:pPr marL="693738" lvl="1" indent="-350838">
              <a:lnSpc>
                <a:spcPct val="90000"/>
              </a:lnSpc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maintains pregnancy</a:t>
            </a:r>
          </a:p>
        </p:txBody>
      </p:sp>
      <p:grpSp>
        <p:nvGrpSpPr>
          <p:cNvPr id="5130" name="Group 37"/>
          <p:cNvGrpSpPr>
            <a:grpSpLocks/>
          </p:cNvGrpSpPr>
          <p:nvPr/>
        </p:nvGrpSpPr>
        <p:grpSpPr bwMode="auto">
          <a:xfrm>
            <a:off x="7315200" y="3733800"/>
            <a:ext cx="1089025" cy="762000"/>
            <a:chOff x="3002" y="1193"/>
            <a:chExt cx="1044" cy="585"/>
          </a:xfrm>
        </p:grpSpPr>
        <p:sp>
          <p:nvSpPr>
            <p:cNvPr id="5132" name="Rectangle 28"/>
            <p:cNvSpPr>
              <a:spLocks noChangeArrowheads="1"/>
            </p:cNvSpPr>
            <p:nvPr/>
          </p:nvSpPr>
          <p:spPr bwMode="auto">
            <a:xfrm>
              <a:off x="3002" y="1215"/>
              <a:ext cx="121" cy="8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Rectangle 29"/>
            <p:cNvSpPr>
              <a:spLocks noChangeArrowheads="1"/>
            </p:cNvSpPr>
            <p:nvPr/>
          </p:nvSpPr>
          <p:spPr bwMode="auto">
            <a:xfrm>
              <a:off x="3002" y="1374"/>
              <a:ext cx="121" cy="80"/>
            </a:xfrm>
            <a:prstGeom prst="rect">
              <a:avLst/>
            </a:prstGeom>
            <a:solidFill>
              <a:srgbClr val="CC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Rectangle 30"/>
            <p:cNvSpPr>
              <a:spLocks noChangeArrowheads="1"/>
            </p:cNvSpPr>
            <p:nvPr/>
          </p:nvSpPr>
          <p:spPr bwMode="auto">
            <a:xfrm>
              <a:off x="3002" y="1533"/>
              <a:ext cx="121" cy="80"/>
            </a:xfrm>
            <a:prstGeom prst="rect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Rectangle 31"/>
            <p:cNvSpPr>
              <a:spLocks noChangeArrowheads="1"/>
            </p:cNvSpPr>
            <p:nvPr/>
          </p:nvSpPr>
          <p:spPr bwMode="auto">
            <a:xfrm>
              <a:off x="3002" y="1692"/>
              <a:ext cx="121" cy="80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136" name="Group 32"/>
            <p:cNvGrpSpPr>
              <a:grpSpLocks/>
            </p:cNvGrpSpPr>
            <p:nvPr/>
          </p:nvGrpSpPr>
          <p:grpSpPr bwMode="auto">
            <a:xfrm>
              <a:off x="3205" y="1193"/>
              <a:ext cx="841" cy="585"/>
              <a:chOff x="3890" y="829"/>
              <a:chExt cx="1006" cy="707"/>
            </a:xfrm>
          </p:grpSpPr>
          <p:sp>
            <p:nvSpPr>
              <p:cNvPr id="5137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3890" y="829"/>
                <a:ext cx="670" cy="16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Black"/>
                  </a:rPr>
                  <a:t>Estrogen</a:t>
                </a:r>
              </a:p>
            </p:txBody>
          </p:sp>
          <p:sp>
            <p:nvSpPr>
              <p:cNvPr id="5138" name="WordArt 3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891" y="1018"/>
                <a:ext cx="1005" cy="16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Black"/>
                  </a:rPr>
                  <a:t>Progesterone</a:t>
                </a:r>
              </a:p>
            </p:txBody>
          </p:sp>
          <p:sp>
            <p:nvSpPr>
              <p:cNvPr id="5139" name="WordArt 35"/>
              <p:cNvSpPr>
                <a:spLocks noChangeArrowheads="1" noChangeShapeType="1" noTextEdit="1"/>
              </p:cNvSpPr>
              <p:nvPr/>
            </p:nvSpPr>
            <p:spPr bwMode="auto">
              <a:xfrm>
                <a:off x="3897" y="1212"/>
                <a:ext cx="206" cy="12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Black"/>
                  </a:rPr>
                  <a:t>LH</a:t>
                </a:r>
              </a:p>
            </p:txBody>
          </p:sp>
          <p:sp>
            <p:nvSpPr>
              <p:cNvPr id="5140" name="WordArt 36"/>
              <p:cNvSpPr>
                <a:spLocks noChangeArrowheads="1" noChangeShapeType="1" noTextEdit="1"/>
              </p:cNvSpPr>
              <p:nvPr/>
            </p:nvSpPr>
            <p:spPr bwMode="auto">
              <a:xfrm>
                <a:off x="3899" y="1402"/>
                <a:ext cx="307" cy="13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Black"/>
                  </a:rPr>
                  <a:t>FSH</a:t>
                </a:r>
              </a:p>
            </p:txBody>
          </p:sp>
        </p:grpSp>
      </p:grpSp>
      <p:sp>
        <p:nvSpPr>
          <p:cNvPr id="62502" name="Text Box 38"/>
          <p:cNvSpPr txBox="1">
            <a:spLocks noChangeArrowheads="1"/>
          </p:cNvSpPr>
          <p:nvPr/>
        </p:nvSpPr>
        <p:spPr bwMode="auto">
          <a:xfrm>
            <a:off x="4114800" y="5334000"/>
            <a:ext cx="464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changes in the hormones secreted by the ovary and pituitary gland during estrous cycle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2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2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2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2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2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2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2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2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2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62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2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62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2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2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62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2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2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624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2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2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62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4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24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24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624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2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2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62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24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 animBg="1"/>
      <p:bldP spid="625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3EE3A7-0073-43FC-8016-61A519B79D3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3590" name="Oval 38"/>
          <p:cNvSpPr>
            <a:spLocks noChangeArrowheads="1"/>
          </p:cNvSpPr>
          <p:nvPr/>
        </p:nvSpPr>
        <p:spPr bwMode="auto">
          <a:xfrm>
            <a:off x="5029200" y="3200400"/>
            <a:ext cx="3581400" cy="457200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9" name="Oval 37"/>
          <p:cNvSpPr>
            <a:spLocks noChangeArrowheads="1"/>
          </p:cNvSpPr>
          <p:nvPr/>
        </p:nvSpPr>
        <p:spPr bwMode="auto">
          <a:xfrm>
            <a:off x="304800" y="5915025"/>
            <a:ext cx="8534400" cy="762000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8" name="Oval 36"/>
          <p:cNvSpPr>
            <a:spLocks noChangeArrowheads="1"/>
          </p:cNvSpPr>
          <p:nvPr/>
        </p:nvSpPr>
        <p:spPr bwMode="auto">
          <a:xfrm>
            <a:off x="304800" y="4953000"/>
            <a:ext cx="8534400" cy="762000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Oval 35"/>
          <p:cNvSpPr>
            <a:spLocks noChangeArrowheads="1"/>
          </p:cNvSpPr>
          <p:nvPr/>
        </p:nvSpPr>
        <p:spPr bwMode="auto">
          <a:xfrm>
            <a:off x="0" y="2043113"/>
            <a:ext cx="3581400" cy="457200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WordArt 8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7010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Male Anatomy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620000" y="685800"/>
            <a:ext cx="990600" cy="838200"/>
            <a:chOff x="4800" y="432"/>
            <a:chExt cx="624" cy="528"/>
          </a:xfrm>
        </p:grpSpPr>
        <p:sp>
          <p:nvSpPr>
            <p:cNvPr id="6177" name="Oval 10"/>
            <p:cNvSpPr>
              <a:spLocks noChangeArrowheads="1"/>
            </p:cNvSpPr>
            <p:nvPr/>
          </p:nvSpPr>
          <p:spPr bwMode="auto">
            <a:xfrm>
              <a:off x="4800" y="576"/>
              <a:ext cx="448" cy="384"/>
            </a:xfrm>
            <a:prstGeom prst="ellips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8" name="Line 11"/>
            <p:cNvSpPr>
              <a:spLocks noChangeShapeType="1"/>
            </p:cNvSpPr>
            <p:nvPr/>
          </p:nvSpPr>
          <p:spPr bwMode="auto">
            <a:xfrm flipV="1">
              <a:off x="5173" y="432"/>
              <a:ext cx="251" cy="208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4" name="WordArt 12"/>
          <p:cNvSpPr>
            <a:spLocks noChangeArrowheads="1" noChangeShapeType="1" noTextEdit="1"/>
          </p:cNvSpPr>
          <p:nvPr/>
        </p:nvSpPr>
        <p:spPr bwMode="auto">
          <a:xfrm>
            <a:off x="457200" y="1905000"/>
            <a:ext cx="2514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Functions</a:t>
            </a:r>
          </a:p>
        </p:txBody>
      </p:sp>
      <p:sp>
        <p:nvSpPr>
          <p:cNvPr id="23569" name="WordArt 17"/>
          <p:cNvSpPr>
            <a:spLocks noChangeArrowheads="1" noChangeShapeType="1" noTextEdit="1"/>
          </p:cNvSpPr>
          <p:nvPr/>
        </p:nvSpPr>
        <p:spPr bwMode="auto">
          <a:xfrm>
            <a:off x="5334000" y="3094038"/>
            <a:ext cx="2895600" cy="709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of Sperm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493963" y="2667000"/>
            <a:ext cx="2855912" cy="447675"/>
            <a:chOff x="1235" y="1909"/>
            <a:chExt cx="1799" cy="364"/>
          </a:xfrm>
        </p:grpSpPr>
        <p:sp>
          <p:nvSpPr>
            <p:cNvPr id="6174" name="Freeform 19"/>
            <p:cNvSpPr>
              <a:spLocks/>
            </p:cNvSpPr>
            <p:nvPr/>
          </p:nvSpPr>
          <p:spPr bwMode="auto">
            <a:xfrm rot="20809647" flipH="1">
              <a:off x="2488" y="1909"/>
              <a:ext cx="535" cy="222"/>
            </a:xfrm>
            <a:custGeom>
              <a:avLst/>
              <a:gdLst>
                <a:gd name="T0" fmla="*/ 8236 w 296"/>
                <a:gd name="T1" fmla="*/ 8 h 386"/>
                <a:gd name="T2" fmla="*/ 7853 w 296"/>
                <a:gd name="T3" fmla="*/ 7 h 386"/>
                <a:gd name="T4" fmla="*/ 7457 w 296"/>
                <a:gd name="T5" fmla="*/ 6 h 386"/>
                <a:gd name="T6" fmla="*/ 7072 w 296"/>
                <a:gd name="T7" fmla="*/ 5 h 386"/>
                <a:gd name="T8" fmla="*/ 6566 w 296"/>
                <a:gd name="T9" fmla="*/ 5 h 386"/>
                <a:gd name="T10" fmla="*/ 5786 w 296"/>
                <a:gd name="T11" fmla="*/ 5 h 386"/>
                <a:gd name="T12" fmla="*/ 5231 w 296"/>
                <a:gd name="T13" fmla="*/ 5 h 386"/>
                <a:gd name="T14" fmla="*/ 4322 w 296"/>
                <a:gd name="T15" fmla="*/ 6 h 386"/>
                <a:gd name="T16" fmla="*/ 3355 w 296"/>
                <a:gd name="T17" fmla="*/ 8 h 386"/>
                <a:gd name="T18" fmla="*/ 2682 w 296"/>
                <a:gd name="T19" fmla="*/ 10 h 386"/>
                <a:gd name="T20" fmla="*/ 2339 w 296"/>
                <a:gd name="T21" fmla="*/ 11 h 386"/>
                <a:gd name="T22" fmla="*/ 2469 w 296"/>
                <a:gd name="T23" fmla="*/ 12 h 386"/>
                <a:gd name="T24" fmla="*/ 2509 w 296"/>
                <a:gd name="T25" fmla="*/ 12 h 386"/>
                <a:gd name="T26" fmla="*/ 248 w 296"/>
                <a:gd name="T27" fmla="*/ 14 h 386"/>
                <a:gd name="T28" fmla="*/ 94 w 296"/>
                <a:gd name="T29" fmla="*/ 13 h 386"/>
                <a:gd name="T30" fmla="*/ 0 w 296"/>
                <a:gd name="T31" fmla="*/ 12 h 386"/>
                <a:gd name="T32" fmla="*/ 352 w 296"/>
                <a:gd name="T33" fmla="*/ 10 h 386"/>
                <a:gd name="T34" fmla="*/ 833 w 296"/>
                <a:gd name="T35" fmla="*/ 8 h 386"/>
                <a:gd name="T36" fmla="*/ 1428 w 296"/>
                <a:gd name="T37" fmla="*/ 7 h 386"/>
                <a:gd name="T38" fmla="*/ 2469 w 296"/>
                <a:gd name="T39" fmla="*/ 4 h 386"/>
                <a:gd name="T40" fmla="*/ 3844 w 296"/>
                <a:gd name="T41" fmla="*/ 2 h 386"/>
                <a:gd name="T42" fmla="*/ 5014 w 296"/>
                <a:gd name="T43" fmla="*/ 1 h 386"/>
                <a:gd name="T44" fmla="*/ 6093 w 296"/>
                <a:gd name="T45" fmla="*/ 0 h 386"/>
                <a:gd name="T46" fmla="*/ 7174 w 296"/>
                <a:gd name="T47" fmla="*/ 1 h 386"/>
                <a:gd name="T48" fmla="*/ 8067 w 296"/>
                <a:gd name="T49" fmla="*/ 1 h 386"/>
                <a:gd name="T50" fmla="*/ 8723 w 296"/>
                <a:gd name="T51" fmla="*/ 1 h 386"/>
                <a:gd name="T52" fmla="*/ 9200 w 296"/>
                <a:gd name="T53" fmla="*/ 2 h 386"/>
                <a:gd name="T54" fmla="*/ 9673 w 296"/>
                <a:gd name="T55" fmla="*/ 3 h 386"/>
                <a:gd name="T56" fmla="*/ 10320 w 296"/>
                <a:gd name="T57" fmla="*/ 6 h 386"/>
                <a:gd name="T58" fmla="*/ 8236 w 296"/>
                <a:gd name="T59" fmla="*/ 8 h 386"/>
                <a:gd name="T60" fmla="*/ 8236 w 296"/>
                <a:gd name="T61" fmla="*/ 8 h 38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96"/>
                <a:gd name="T94" fmla="*/ 0 h 386"/>
                <a:gd name="T95" fmla="*/ 296 w 296"/>
                <a:gd name="T96" fmla="*/ 386 h 38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96" h="386">
                  <a:moveTo>
                    <a:pt x="236" y="215"/>
                  </a:moveTo>
                  <a:lnTo>
                    <a:pt x="225" y="185"/>
                  </a:lnTo>
                  <a:lnTo>
                    <a:pt x="214" y="156"/>
                  </a:lnTo>
                  <a:lnTo>
                    <a:pt x="203" y="133"/>
                  </a:lnTo>
                  <a:lnTo>
                    <a:pt x="188" y="126"/>
                  </a:lnTo>
                  <a:lnTo>
                    <a:pt x="166" y="130"/>
                  </a:lnTo>
                  <a:lnTo>
                    <a:pt x="150" y="139"/>
                  </a:lnTo>
                  <a:lnTo>
                    <a:pt x="124" y="171"/>
                  </a:lnTo>
                  <a:lnTo>
                    <a:pt x="96" y="225"/>
                  </a:lnTo>
                  <a:lnTo>
                    <a:pt x="77" y="278"/>
                  </a:lnTo>
                  <a:lnTo>
                    <a:pt x="67" y="301"/>
                  </a:lnTo>
                  <a:lnTo>
                    <a:pt x="71" y="320"/>
                  </a:lnTo>
                  <a:lnTo>
                    <a:pt x="72" y="337"/>
                  </a:lnTo>
                  <a:lnTo>
                    <a:pt x="7" y="386"/>
                  </a:lnTo>
                  <a:lnTo>
                    <a:pt x="3" y="365"/>
                  </a:lnTo>
                  <a:lnTo>
                    <a:pt x="0" y="337"/>
                  </a:lnTo>
                  <a:lnTo>
                    <a:pt x="10" y="274"/>
                  </a:lnTo>
                  <a:lnTo>
                    <a:pt x="24" y="223"/>
                  </a:lnTo>
                  <a:lnTo>
                    <a:pt x="41" y="179"/>
                  </a:lnTo>
                  <a:lnTo>
                    <a:pt x="71" y="116"/>
                  </a:lnTo>
                  <a:lnTo>
                    <a:pt x="110" y="55"/>
                  </a:lnTo>
                  <a:lnTo>
                    <a:pt x="144" y="19"/>
                  </a:lnTo>
                  <a:lnTo>
                    <a:pt x="175" y="0"/>
                  </a:lnTo>
                  <a:lnTo>
                    <a:pt x="206" y="2"/>
                  </a:lnTo>
                  <a:lnTo>
                    <a:pt x="231" y="16"/>
                  </a:lnTo>
                  <a:lnTo>
                    <a:pt x="250" y="36"/>
                  </a:lnTo>
                  <a:lnTo>
                    <a:pt x="264" y="63"/>
                  </a:lnTo>
                  <a:lnTo>
                    <a:pt x="277" y="90"/>
                  </a:lnTo>
                  <a:lnTo>
                    <a:pt x="296" y="170"/>
                  </a:lnTo>
                  <a:lnTo>
                    <a:pt x="236" y="215"/>
                  </a:lnTo>
                  <a:close/>
                </a:path>
              </a:pathLst>
            </a:custGeom>
            <a:solidFill>
              <a:srgbClr val="000000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Freeform 20"/>
            <p:cNvSpPr>
              <a:spLocks/>
            </p:cNvSpPr>
            <p:nvPr/>
          </p:nvSpPr>
          <p:spPr bwMode="auto">
            <a:xfrm rot="20809647" flipH="1">
              <a:off x="2461" y="2009"/>
              <a:ext cx="573" cy="185"/>
            </a:xfrm>
            <a:custGeom>
              <a:avLst/>
              <a:gdLst>
                <a:gd name="T0" fmla="*/ 7906 w 317"/>
                <a:gd name="T1" fmla="*/ 2 h 324"/>
                <a:gd name="T2" fmla="*/ 8241 w 317"/>
                <a:gd name="T3" fmla="*/ 3 h 324"/>
                <a:gd name="T4" fmla="*/ 8432 w 317"/>
                <a:gd name="T5" fmla="*/ 4 h 324"/>
                <a:gd name="T6" fmla="*/ 8476 w 317"/>
                <a:gd name="T7" fmla="*/ 5 h 324"/>
                <a:gd name="T8" fmla="*/ 8241 w 317"/>
                <a:gd name="T9" fmla="*/ 6 h 324"/>
                <a:gd name="T10" fmla="*/ 7679 w 317"/>
                <a:gd name="T11" fmla="*/ 6 h 324"/>
                <a:gd name="T12" fmla="*/ 7259 w 317"/>
                <a:gd name="T13" fmla="*/ 7 h 324"/>
                <a:gd name="T14" fmla="*/ 5999 w 317"/>
                <a:gd name="T15" fmla="*/ 7 h 324"/>
                <a:gd name="T16" fmla="*/ 4629 w 317"/>
                <a:gd name="T17" fmla="*/ 7 h 324"/>
                <a:gd name="T18" fmla="*/ 3248 w 317"/>
                <a:gd name="T19" fmla="*/ 7 h 324"/>
                <a:gd name="T20" fmla="*/ 2751 w 317"/>
                <a:gd name="T21" fmla="*/ 7 h 324"/>
                <a:gd name="T22" fmla="*/ 2415 w 317"/>
                <a:gd name="T23" fmla="*/ 6 h 324"/>
                <a:gd name="T24" fmla="*/ 2368 w 317"/>
                <a:gd name="T25" fmla="*/ 6 h 324"/>
                <a:gd name="T26" fmla="*/ 0 w 317"/>
                <a:gd name="T27" fmla="*/ 7 h 324"/>
                <a:gd name="T28" fmla="*/ 170 w 317"/>
                <a:gd name="T29" fmla="*/ 9 h 324"/>
                <a:gd name="T30" fmla="*/ 636 w 317"/>
                <a:gd name="T31" fmla="*/ 9 h 324"/>
                <a:gd name="T32" fmla="*/ 1771 w 317"/>
                <a:gd name="T33" fmla="*/ 10 h 324"/>
                <a:gd name="T34" fmla="*/ 2896 w 317"/>
                <a:gd name="T35" fmla="*/ 11 h 324"/>
                <a:gd name="T36" fmla="*/ 4067 w 317"/>
                <a:gd name="T37" fmla="*/ 11 h 324"/>
                <a:gd name="T38" fmla="*/ 5688 w 317"/>
                <a:gd name="T39" fmla="*/ 11 h 324"/>
                <a:gd name="T40" fmla="*/ 7388 w 317"/>
                <a:gd name="T41" fmla="*/ 11 h 324"/>
                <a:gd name="T42" fmla="*/ 8857 w 317"/>
                <a:gd name="T43" fmla="*/ 10 h 324"/>
                <a:gd name="T44" fmla="*/ 9873 w 317"/>
                <a:gd name="T45" fmla="*/ 10 h 324"/>
                <a:gd name="T46" fmla="*/ 10495 w 317"/>
                <a:gd name="T47" fmla="*/ 8 h 324"/>
                <a:gd name="T48" fmla="*/ 10880 w 317"/>
                <a:gd name="T49" fmla="*/ 6 h 324"/>
                <a:gd name="T50" fmla="*/ 11062 w 317"/>
                <a:gd name="T51" fmla="*/ 5 h 324"/>
                <a:gd name="T52" fmla="*/ 10920 w 317"/>
                <a:gd name="T53" fmla="*/ 4 h 324"/>
                <a:gd name="T54" fmla="*/ 10844 w 317"/>
                <a:gd name="T55" fmla="*/ 3 h 324"/>
                <a:gd name="T56" fmla="*/ 10180 w 317"/>
                <a:gd name="T57" fmla="*/ 0 h 324"/>
                <a:gd name="T58" fmla="*/ 7906 w 317"/>
                <a:gd name="T59" fmla="*/ 2 h 324"/>
                <a:gd name="T60" fmla="*/ 7906 w 317"/>
                <a:gd name="T61" fmla="*/ 2 h 32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17"/>
                <a:gd name="T94" fmla="*/ 0 h 324"/>
                <a:gd name="T95" fmla="*/ 317 w 317"/>
                <a:gd name="T96" fmla="*/ 324 h 32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17" h="324">
                  <a:moveTo>
                    <a:pt x="227" y="50"/>
                  </a:moveTo>
                  <a:lnTo>
                    <a:pt x="236" y="80"/>
                  </a:lnTo>
                  <a:lnTo>
                    <a:pt x="242" y="113"/>
                  </a:lnTo>
                  <a:lnTo>
                    <a:pt x="243" y="143"/>
                  </a:lnTo>
                  <a:lnTo>
                    <a:pt x="236" y="168"/>
                  </a:lnTo>
                  <a:lnTo>
                    <a:pt x="220" y="191"/>
                  </a:lnTo>
                  <a:lnTo>
                    <a:pt x="208" y="204"/>
                  </a:lnTo>
                  <a:lnTo>
                    <a:pt x="172" y="217"/>
                  </a:lnTo>
                  <a:lnTo>
                    <a:pt x="133" y="219"/>
                  </a:lnTo>
                  <a:lnTo>
                    <a:pt x="93" y="210"/>
                  </a:lnTo>
                  <a:lnTo>
                    <a:pt x="79" y="198"/>
                  </a:lnTo>
                  <a:lnTo>
                    <a:pt x="69" y="185"/>
                  </a:lnTo>
                  <a:lnTo>
                    <a:pt x="68" y="168"/>
                  </a:lnTo>
                  <a:lnTo>
                    <a:pt x="0" y="219"/>
                  </a:lnTo>
                  <a:lnTo>
                    <a:pt x="5" y="238"/>
                  </a:lnTo>
                  <a:lnTo>
                    <a:pt x="18" y="257"/>
                  </a:lnTo>
                  <a:lnTo>
                    <a:pt x="51" y="289"/>
                  </a:lnTo>
                  <a:lnTo>
                    <a:pt x="83" y="308"/>
                  </a:lnTo>
                  <a:lnTo>
                    <a:pt x="117" y="314"/>
                  </a:lnTo>
                  <a:lnTo>
                    <a:pt x="163" y="324"/>
                  </a:lnTo>
                  <a:lnTo>
                    <a:pt x="212" y="314"/>
                  </a:lnTo>
                  <a:lnTo>
                    <a:pt x="254" y="293"/>
                  </a:lnTo>
                  <a:lnTo>
                    <a:pt x="283" y="268"/>
                  </a:lnTo>
                  <a:lnTo>
                    <a:pt x="301" y="229"/>
                  </a:lnTo>
                  <a:lnTo>
                    <a:pt x="312" y="185"/>
                  </a:lnTo>
                  <a:lnTo>
                    <a:pt x="317" y="149"/>
                  </a:lnTo>
                  <a:lnTo>
                    <a:pt x="313" y="114"/>
                  </a:lnTo>
                  <a:lnTo>
                    <a:pt x="311" y="82"/>
                  </a:lnTo>
                  <a:lnTo>
                    <a:pt x="292" y="0"/>
                  </a:lnTo>
                  <a:lnTo>
                    <a:pt x="227" y="50"/>
                  </a:lnTo>
                  <a:close/>
                </a:path>
              </a:pathLst>
            </a:custGeom>
            <a:solidFill>
              <a:srgbClr val="000000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Freeform 21"/>
            <p:cNvSpPr>
              <a:spLocks/>
            </p:cNvSpPr>
            <p:nvPr/>
          </p:nvSpPr>
          <p:spPr bwMode="auto">
            <a:xfrm rot="20809647" flipH="1">
              <a:off x="1235" y="1923"/>
              <a:ext cx="1287" cy="350"/>
            </a:xfrm>
            <a:custGeom>
              <a:avLst/>
              <a:gdLst>
                <a:gd name="T0" fmla="*/ 0 w 712"/>
                <a:gd name="T1" fmla="*/ 14 h 608"/>
                <a:gd name="T2" fmla="*/ 1602 w 712"/>
                <a:gd name="T3" fmla="*/ 14 h 608"/>
                <a:gd name="T4" fmla="*/ 2896 w 712"/>
                <a:gd name="T5" fmla="*/ 13 h 608"/>
                <a:gd name="T6" fmla="*/ 4152 w 712"/>
                <a:gd name="T7" fmla="*/ 13 h 608"/>
                <a:gd name="T8" fmla="*/ 5352 w 712"/>
                <a:gd name="T9" fmla="*/ 13 h 608"/>
                <a:gd name="T10" fmla="*/ 6093 w 712"/>
                <a:gd name="T11" fmla="*/ 12 h 608"/>
                <a:gd name="T12" fmla="*/ 6692 w 712"/>
                <a:gd name="T13" fmla="*/ 12 h 608"/>
                <a:gd name="T14" fmla="*/ 7525 w 712"/>
                <a:gd name="T15" fmla="*/ 11 h 608"/>
                <a:gd name="T16" fmla="*/ 8432 w 712"/>
                <a:gd name="T17" fmla="*/ 10 h 608"/>
                <a:gd name="T18" fmla="*/ 9148 w 712"/>
                <a:gd name="T19" fmla="*/ 8 h 608"/>
                <a:gd name="T20" fmla="*/ 9940 w 712"/>
                <a:gd name="T21" fmla="*/ 7 h 608"/>
                <a:gd name="T22" fmla="*/ 10851 w 712"/>
                <a:gd name="T23" fmla="*/ 7 h 608"/>
                <a:gd name="T24" fmla="*/ 12308 w 712"/>
                <a:gd name="T25" fmla="*/ 7 h 608"/>
                <a:gd name="T26" fmla="*/ 13566 w 712"/>
                <a:gd name="T27" fmla="*/ 7 h 608"/>
                <a:gd name="T28" fmla="*/ 14723 w 712"/>
                <a:gd name="T29" fmla="*/ 6 h 608"/>
                <a:gd name="T30" fmla="*/ 15768 w 712"/>
                <a:gd name="T31" fmla="*/ 6 h 608"/>
                <a:gd name="T32" fmla="*/ 17228 w 712"/>
                <a:gd name="T33" fmla="*/ 5 h 608"/>
                <a:gd name="T34" fmla="*/ 18179 w 712"/>
                <a:gd name="T35" fmla="*/ 4 h 608"/>
                <a:gd name="T36" fmla="*/ 19182 w 712"/>
                <a:gd name="T37" fmla="*/ 3 h 608"/>
                <a:gd name="T38" fmla="*/ 20091 w 712"/>
                <a:gd name="T39" fmla="*/ 2 h 608"/>
                <a:gd name="T40" fmla="*/ 20937 w 712"/>
                <a:gd name="T41" fmla="*/ 2 h 608"/>
                <a:gd name="T42" fmla="*/ 22078 w 712"/>
                <a:gd name="T43" fmla="*/ 1 h 608"/>
                <a:gd name="T44" fmla="*/ 23103 w 712"/>
                <a:gd name="T45" fmla="*/ 1 h 608"/>
                <a:gd name="T46" fmla="*/ 24829 w 712"/>
                <a:gd name="T47" fmla="*/ 0 h 608"/>
                <a:gd name="T48" fmla="*/ 21940 w 712"/>
                <a:gd name="T49" fmla="*/ 2 h 608"/>
                <a:gd name="T50" fmla="*/ 20572 w 712"/>
                <a:gd name="T51" fmla="*/ 3 h 608"/>
                <a:gd name="T52" fmla="*/ 20169 w 712"/>
                <a:gd name="T53" fmla="*/ 4 h 608"/>
                <a:gd name="T54" fmla="*/ 19569 w 712"/>
                <a:gd name="T55" fmla="*/ 6 h 608"/>
                <a:gd name="T56" fmla="*/ 18663 w 712"/>
                <a:gd name="T57" fmla="*/ 7 h 608"/>
                <a:gd name="T58" fmla="*/ 17794 w 712"/>
                <a:gd name="T59" fmla="*/ 8 h 608"/>
                <a:gd name="T60" fmla="*/ 17017 w 712"/>
                <a:gd name="T61" fmla="*/ 9 h 608"/>
                <a:gd name="T62" fmla="*/ 15840 w 712"/>
                <a:gd name="T63" fmla="*/ 10 h 608"/>
                <a:gd name="T64" fmla="*/ 14553 w 712"/>
                <a:gd name="T65" fmla="*/ 10 h 608"/>
                <a:gd name="T66" fmla="*/ 13566 w 712"/>
                <a:gd name="T67" fmla="*/ 10 h 608"/>
                <a:gd name="T68" fmla="*/ 12622 w 712"/>
                <a:gd name="T69" fmla="*/ 10 h 608"/>
                <a:gd name="T70" fmla="*/ 11883 w 712"/>
                <a:gd name="T71" fmla="*/ 11 h 608"/>
                <a:gd name="T72" fmla="*/ 11093 w 712"/>
                <a:gd name="T73" fmla="*/ 12 h 608"/>
                <a:gd name="T74" fmla="*/ 10459 w 712"/>
                <a:gd name="T75" fmla="*/ 13 h 608"/>
                <a:gd name="T76" fmla="*/ 9875 w 712"/>
                <a:gd name="T77" fmla="*/ 14 h 608"/>
                <a:gd name="T78" fmla="*/ 9345 w 712"/>
                <a:gd name="T79" fmla="*/ 15 h 608"/>
                <a:gd name="T80" fmla="*/ 8262 w 712"/>
                <a:gd name="T81" fmla="*/ 17 h 608"/>
                <a:gd name="T82" fmla="*/ 7259 w 712"/>
                <a:gd name="T83" fmla="*/ 18 h 608"/>
                <a:gd name="T84" fmla="*/ 6077 w 712"/>
                <a:gd name="T85" fmla="*/ 18 h 608"/>
                <a:gd name="T86" fmla="*/ 4920 w 712"/>
                <a:gd name="T87" fmla="*/ 19 h 608"/>
                <a:gd name="T88" fmla="*/ 4188 w 712"/>
                <a:gd name="T89" fmla="*/ 19 h 608"/>
                <a:gd name="T90" fmla="*/ 3160 w 712"/>
                <a:gd name="T91" fmla="*/ 20 h 608"/>
                <a:gd name="T92" fmla="*/ 2646 w 712"/>
                <a:gd name="T93" fmla="*/ 21 h 608"/>
                <a:gd name="T94" fmla="*/ 1954 w 712"/>
                <a:gd name="T95" fmla="*/ 22 h 608"/>
                <a:gd name="T96" fmla="*/ 0 w 712"/>
                <a:gd name="T97" fmla="*/ 14 h 608"/>
                <a:gd name="T98" fmla="*/ 0 w 712"/>
                <a:gd name="T99" fmla="*/ 14 h 60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12"/>
                <a:gd name="T151" fmla="*/ 0 h 608"/>
                <a:gd name="T152" fmla="*/ 712 w 712"/>
                <a:gd name="T153" fmla="*/ 608 h 60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12" h="608">
                  <a:moveTo>
                    <a:pt x="0" y="403"/>
                  </a:moveTo>
                  <a:lnTo>
                    <a:pt x="46" y="371"/>
                  </a:lnTo>
                  <a:lnTo>
                    <a:pt x="83" y="350"/>
                  </a:lnTo>
                  <a:lnTo>
                    <a:pt x="119" y="344"/>
                  </a:lnTo>
                  <a:lnTo>
                    <a:pt x="153" y="352"/>
                  </a:lnTo>
                  <a:lnTo>
                    <a:pt x="175" y="342"/>
                  </a:lnTo>
                  <a:lnTo>
                    <a:pt x="192" y="333"/>
                  </a:lnTo>
                  <a:lnTo>
                    <a:pt x="216" y="304"/>
                  </a:lnTo>
                  <a:lnTo>
                    <a:pt x="242" y="266"/>
                  </a:lnTo>
                  <a:lnTo>
                    <a:pt x="262" y="230"/>
                  </a:lnTo>
                  <a:lnTo>
                    <a:pt x="285" y="211"/>
                  </a:lnTo>
                  <a:lnTo>
                    <a:pt x="311" y="194"/>
                  </a:lnTo>
                  <a:lnTo>
                    <a:pt x="353" y="181"/>
                  </a:lnTo>
                  <a:lnTo>
                    <a:pt x="389" y="181"/>
                  </a:lnTo>
                  <a:lnTo>
                    <a:pt x="422" y="171"/>
                  </a:lnTo>
                  <a:lnTo>
                    <a:pt x="452" y="163"/>
                  </a:lnTo>
                  <a:lnTo>
                    <a:pt x="494" y="135"/>
                  </a:lnTo>
                  <a:lnTo>
                    <a:pt x="521" y="108"/>
                  </a:lnTo>
                  <a:lnTo>
                    <a:pt x="550" y="78"/>
                  </a:lnTo>
                  <a:lnTo>
                    <a:pt x="576" y="57"/>
                  </a:lnTo>
                  <a:lnTo>
                    <a:pt x="600" y="42"/>
                  </a:lnTo>
                  <a:lnTo>
                    <a:pt x="633" y="28"/>
                  </a:lnTo>
                  <a:lnTo>
                    <a:pt x="662" y="19"/>
                  </a:lnTo>
                  <a:lnTo>
                    <a:pt x="712" y="0"/>
                  </a:lnTo>
                  <a:lnTo>
                    <a:pt x="629" y="51"/>
                  </a:lnTo>
                  <a:lnTo>
                    <a:pt x="590" y="89"/>
                  </a:lnTo>
                  <a:lnTo>
                    <a:pt x="578" y="112"/>
                  </a:lnTo>
                  <a:lnTo>
                    <a:pt x="561" y="150"/>
                  </a:lnTo>
                  <a:lnTo>
                    <a:pt x="535" y="198"/>
                  </a:lnTo>
                  <a:lnTo>
                    <a:pt x="510" y="228"/>
                  </a:lnTo>
                  <a:lnTo>
                    <a:pt x="488" y="249"/>
                  </a:lnTo>
                  <a:lnTo>
                    <a:pt x="454" y="268"/>
                  </a:lnTo>
                  <a:lnTo>
                    <a:pt x="417" y="274"/>
                  </a:lnTo>
                  <a:lnTo>
                    <a:pt x="389" y="281"/>
                  </a:lnTo>
                  <a:lnTo>
                    <a:pt x="362" y="287"/>
                  </a:lnTo>
                  <a:lnTo>
                    <a:pt x="341" y="302"/>
                  </a:lnTo>
                  <a:lnTo>
                    <a:pt x="318" y="319"/>
                  </a:lnTo>
                  <a:lnTo>
                    <a:pt x="300" y="344"/>
                  </a:lnTo>
                  <a:lnTo>
                    <a:pt x="283" y="390"/>
                  </a:lnTo>
                  <a:lnTo>
                    <a:pt x="268" y="414"/>
                  </a:lnTo>
                  <a:lnTo>
                    <a:pt x="237" y="460"/>
                  </a:lnTo>
                  <a:lnTo>
                    <a:pt x="208" y="489"/>
                  </a:lnTo>
                  <a:lnTo>
                    <a:pt x="174" y="511"/>
                  </a:lnTo>
                  <a:lnTo>
                    <a:pt x="141" y="519"/>
                  </a:lnTo>
                  <a:lnTo>
                    <a:pt x="120" y="525"/>
                  </a:lnTo>
                  <a:lnTo>
                    <a:pt x="91" y="544"/>
                  </a:lnTo>
                  <a:lnTo>
                    <a:pt x="76" y="578"/>
                  </a:lnTo>
                  <a:lnTo>
                    <a:pt x="56" y="608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rgbClr val="000000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81000" y="3271838"/>
            <a:ext cx="2855913" cy="447675"/>
            <a:chOff x="1235" y="1909"/>
            <a:chExt cx="1799" cy="364"/>
          </a:xfrm>
        </p:grpSpPr>
        <p:sp>
          <p:nvSpPr>
            <p:cNvPr id="6171" name="Freeform 24"/>
            <p:cNvSpPr>
              <a:spLocks/>
            </p:cNvSpPr>
            <p:nvPr/>
          </p:nvSpPr>
          <p:spPr bwMode="auto">
            <a:xfrm rot="20809647" flipH="1">
              <a:off x="2488" y="1909"/>
              <a:ext cx="535" cy="222"/>
            </a:xfrm>
            <a:custGeom>
              <a:avLst/>
              <a:gdLst>
                <a:gd name="T0" fmla="*/ 8236 w 296"/>
                <a:gd name="T1" fmla="*/ 8 h 386"/>
                <a:gd name="T2" fmla="*/ 7853 w 296"/>
                <a:gd name="T3" fmla="*/ 7 h 386"/>
                <a:gd name="T4" fmla="*/ 7457 w 296"/>
                <a:gd name="T5" fmla="*/ 6 h 386"/>
                <a:gd name="T6" fmla="*/ 7072 w 296"/>
                <a:gd name="T7" fmla="*/ 5 h 386"/>
                <a:gd name="T8" fmla="*/ 6566 w 296"/>
                <a:gd name="T9" fmla="*/ 5 h 386"/>
                <a:gd name="T10" fmla="*/ 5786 w 296"/>
                <a:gd name="T11" fmla="*/ 5 h 386"/>
                <a:gd name="T12" fmla="*/ 5231 w 296"/>
                <a:gd name="T13" fmla="*/ 5 h 386"/>
                <a:gd name="T14" fmla="*/ 4322 w 296"/>
                <a:gd name="T15" fmla="*/ 6 h 386"/>
                <a:gd name="T16" fmla="*/ 3355 w 296"/>
                <a:gd name="T17" fmla="*/ 8 h 386"/>
                <a:gd name="T18" fmla="*/ 2682 w 296"/>
                <a:gd name="T19" fmla="*/ 10 h 386"/>
                <a:gd name="T20" fmla="*/ 2339 w 296"/>
                <a:gd name="T21" fmla="*/ 11 h 386"/>
                <a:gd name="T22" fmla="*/ 2469 w 296"/>
                <a:gd name="T23" fmla="*/ 12 h 386"/>
                <a:gd name="T24" fmla="*/ 2509 w 296"/>
                <a:gd name="T25" fmla="*/ 12 h 386"/>
                <a:gd name="T26" fmla="*/ 248 w 296"/>
                <a:gd name="T27" fmla="*/ 14 h 386"/>
                <a:gd name="T28" fmla="*/ 94 w 296"/>
                <a:gd name="T29" fmla="*/ 13 h 386"/>
                <a:gd name="T30" fmla="*/ 0 w 296"/>
                <a:gd name="T31" fmla="*/ 12 h 386"/>
                <a:gd name="T32" fmla="*/ 352 w 296"/>
                <a:gd name="T33" fmla="*/ 10 h 386"/>
                <a:gd name="T34" fmla="*/ 833 w 296"/>
                <a:gd name="T35" fmla="*/ 8 h 386"/>
                <a:gd name="T36" fmla="*/ 1428 w 296"/>
                <a:gd name="T37" fmla="*/ 7 h 386"/>
                <a:gd name="T38" fmla="*/ 2469 w 296"/>
                <a:gd name="T39" fmla="*/ 4 h 386"/>
                <a:gd name="T40" fmla="*/ 3844 w 296"/>
                <a:gd name="T41" fmla="*/ 2 h 386"/>
                <a:gd name="T42" fmla="*/ 5014 w 296"/>
                <a:gd name="T43" fmla="*/ 1 h 386"/>
                <a:gd name="T44" fmla="*/ 6093 w 296"/>
                <a:gd name="T45" fmla="*/ 0 h 386"/>
                <a:gd name="T46" fmla="*/ 7174 w 296"/>
                <a:gd name="T47" fmla="*/ 1 h 386"/>
                <a:gd name="T48" fmla="*/ 8067 w 296"/>
                <a:gd name="T49" fmla="*/ 1 h 386"/>
                <a:gd name="T50" fmla="*/ 8723 w 296"/>
                <a:gd name="T51" fmla="*/ 1 h 386"/>
                <a:gd name="T52" fmla="*/ 9200 w 296"/>
                <a:gd name="T53" fmla="*/ 2 h 386"/>
                <a:gd name="T54" fmla="*/ 9673 w 296"/>
                <a:gd name="T55" fmla="*/ 3 h 386"/>
                <a:gd name="T56" fmla="*/ 10320 w 296"/>
                <a:gd name="T57" fmla="*/ 6 h 386"/>
                <a:gd name="T58" fmla="*/ 8236 w 296"/>
                <a:gd name="T59" fmla="*/ 8 h 386"/>
                <a:gd name="T60" fmla="*/ 8236 w 296"/>
                <a:gd name="T61" fmla="*/ 8 h 38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96"/>
                <a:gd name="T94" fmla="*/ 0 h 386"/>
                <a:gd name="T95" fmla="*/ 296 w 296"/>
                <a:gd name="T96" fmla="*/ 386 h 38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96" h="386">
                  <a:moveTo>
                    <a:pt x="236" y="215"/>
                  </a:moveTo>
                  <a:lnTo>
                    <a:pt x="225" y="185"/>
                  </a:lnTo>
                  <a:lnTo>
                    <a:pt x="214" y="156"/>
                  </a:lnTo>
                  <a:lnTo>
                    <a:pt x="203" y="133"/>
                  </a:lnTo>
                  <a:lnTo>
                    <a:pt x="188" y="126"/>
                  </a:lnTo>
                  <a:lnTo>
                    <a:pt x="166" y="130"/>
                  </a:lnTo>
                  <a:lnTo>
                    <a:pt x="150" y="139"/>
                  </a:lnTo>
                  <a:lnTo>
                    <a:pt x="124" y="171"/>
                  </a:lnTo>
                  <a:lnTo>
                    <a:pt x="96" y="225"/>
                  </a:lnTo>
                  <a:lnTo>
                    <a:pt x="77" y="278"/>
                  </a:lnTo>
                  <a:lnTo>
                    <a:pt x="67" y="301"/>
                  </a:lnTo>
                  <a:lnTo>
                    <a:pt x="71" y="320"/>
                  </a:lnTo>
                  <a:lnTo>
                    <a:pt x="72" y="337"/>
                  </a:lnTo>
                  <a:lnTo>
                    <a:pt x="7" y="386"/>
                  </a:lnTo>
                  <a:lnTo>
                    <a:pt x="3" y="365"/>
                  </a:lnTo>
                  <a:lnTo>
                    <a:pt x="0" y="337"/>
                  </a:lnTo>
                  <a:lnTo>
                    <a:pt x="10" y="274"/>
                  </a:lnTo>
                  <a:lnTo>
                    <a:pt x="24" y="223"/>
                  </a:lnTo>
                  <a:lnTo>
                    <a:pt x="41" y="179"/>
                  </a:lnTo>
                  <a:lnTo>
                    <a:pt x="71" y="116"/>
                  </a:lnTo>
                  <a:lnTo>
                    <a:pt x="110" y="55"/>
                  </a:lnTo>
                  <a:lnTo>
                    <a:pt x="144" y="19"/>
                  </a:lnTo>
                  <a:lnTo>
                    <a:pt x="175" y="0"/>
                  </a:lnTo>
                  <a:lnTo>
                    <a:pt x="206" y="2"/>
                  </a:lnTo>
                  <a:lnTo>
                    <a:pt x="231" y="16"/>
                  </a:lnTo>
                  <a:lnTo>
                    <a:pt x="250" y="36"/>
                  </a:lnTo>
                  <a:lnTo>
                    <a:pt x="264" y="63"/>
                  </a:lnTo>
                  <a:lnTo>
                    <a:pt x="277" y="90"/>
                  </a:lnTo>
                  <a:lnTo>
                    <a:pt x="296" y="170"/>
                  </a:lnTo>
                  <a:lnTo>
                    <a:pt x="236" y="215"/>
                  </a:lnTo>
                  <a:close/>
                </a:path>
              </a:pathLst>
            </a:custGeom>
            <a:solidFill>
              <a:srgbClr val="000000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Freeform 25"/>
            <p:cNvSpPr>
              <a:spLocks/>
            </p:cNvSpPr>
            <p:nvPr/>
          </p:nvSpPr>
          <p:spPr bwMode="auto">
            <a:xfrm rot="20809647" flipH="1">
              <a:off x="2461" y="2009"/>
              <a:ext cx="573" cy="185"/>
            </a:xfrm>
            <a:custGeom>
              <a:avLst/>
              <a:gdLst>
                <a:gd name="T0" fmla="*/ 7906 w 317"/>
                <a:gd name="T1" fmla="*/ 2 h 324"/>
                <a:gd name="T2" fmla="*/ 8241 w 317"/>
                <a:gd name="T3" fmla="*/ 3 h 324"/>
                <a:gd name="T4" fmla="*/ 8432 w 317"/>
                <a:gd name="T5" fmla="*/ 4 h 324"/>
                <a:gd name="T6" fmla="*/ 8476 w 317"/>
                <a:gd name="T7" fmla="*/ 5 h 324"/>
                <a:gd name="T8" fmla="*/ 8241 w 317"/>
                <a:gd name="T9" fmla="*/ 6 h 324"/>
                <a:gd name="T10" fmla="*/ 7679 w 317"/>
                <a:gd name="T11" fmla="*/ 6 h 324"/>
                <a:gd name="T12" fmla="*/ 7259 w 317"/>
                <a:gd name="T13" fmla="*/ 7 h 324"/>
                <a:gd name="T14" fmla="*/ 5999 w 317"/>
                <a:gd name="T15" fmla="*/ 7 h 324"/>
                <a:gd name="T16" fmla="*/ 4629 w 317"/>
                <a:gd name="T17" fmla="*/ 7 h 324"/>
                <a:gd name="T18" fmla="*/ 3248 w 317"/>
                <a:gd name="T19" fmla="*/ 7 h 324"/>
                <a:gd name="T20" fmla="*/ 2751 w 317"/>
                <a:gd name="T21" fmla="*/ 7 h 324"/>
                <a:gd name="T22" fmla="*/ 2415 w 317"/>
                <a:gd name="T23" fmla="*/ 6 h 324"/>
                <a:gd name="T24" fmla="*/ 2368 w 317"/>
                <a:gd name="T25" fmla="*/ 6 h 324"/>
                <a:gd name="T26" fmla="*/ 0 w 317"/>
                <a:gd name="T27" fmla="*/ 7 h 324"/>
                <a:gd name="T28" fmla="*/ 170 w 317"/>
                <a:gd name="T29" fmla="*/ 9 h 324"/>
                <a:gd name="T30" fmla="*/ 636 w 317"/>
                <a:gd name="T31" fmla="*/ 9 h 324"/>
                <a:gd name="T32" fmla="*/ 1771 w 317"/>
                <a:gd name="T33" fmla="*/ 10 h 324"/>
                <a:gd name="T34" fmla="*/ 2896 w 317"/>
                <a:gd name="T35" fmla="*/ 11 h 324"/>
                <a:gd name="T36" fmla="*/ 4067 w 317"/>
                <a:gd name="T37" fmla="*/ 11 h 324"/>
                <a:gd name="T38" fmla="*/ 5688 w 317"/>
                <a:gd name="T39" fmla="*/ 11 h 324"/>
                <a:gd name="T40" fmla="*/ 7388 w 317"/>
                <a:gd name="T41" fmla="*/ 11 h 324"/>
                <a:gd name="T42" fmla="*/ 8857 w 317"/>
                <a:gd name="T43" fmla="*/ 10 h 324"/>
                <a:gd name="T44" fmla="*/ 9873 w 317"/>
                <a:gd name="T45" fmla="*/ 10 h 324"/>
                <a:gd name="T46" fmla="*/ 10495 w 317"/>
                <a:gd name="T47" fmla="*/ 8 h 324"/>
                <a:gd name="T48" fmla="*/ 10880 w 317"/>
                <a:gd name="T49" fmla="*/ 6 h 324"/>
                <a:gd name="T50" fmla="*/ 11062 w 317"/>
                <a:gd name="T51" fmla="*/ 5 h 324"/>
                <a:gd name="T52" fmla="*/ 10920 w 317"/>
                <a:gd name="T53" fmla="*/ 4 h 324"/>
                <a:gd name="T54" fmla="*/ 10844 w 317"/>
                <a:gd name="T55" fmla="*/ 3 h 324"/>
                <a:gd name="T56" fmla="*/ 10180 w 317"/>
                <a:gd name="T57" fmla="*/ 0 h 324"/>
                <a:gd name="T58" fmla="*/ 7906 w 317"/>
                <a:gd name="T59" fmla="*/ 2 h 324"/>
                <a:gd name="T60" fmla="*/ 7906 w 317"/>
                <a:gd name="T61" fmla="*/ 2 h 32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17"/>
                <a:gd name="T94" fmla="*/ 0 h 324"/>
                <a:gd name="T95" fmla="*/ 317 w 317"/>
                <a:gd name="T96" fmla="*/ 324 h 32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17" h="324">
                  <a:moveTo>
                    <a:pt x="227" y="50"/>
                  </a:moveTo>
                  <a:lnTo>
                    <a:pt x="236" y="80"/>
                  </a:lnTo>
                  <a:lnTo>
                    <a:pt x="242" y="113"/>
                  </a:lnTo>
                  <a:lnTo>
                    <a:pt x="243" y="143"/>
                  </a:lnTo>
                  <a:lnTo>
                    <a:pt x="236" y="168"/>
                  </a:lnTo>
                  <a:lnTo>
                    <a:pt x="220" y="191"/>
                  </a:lnTo>
                  <a:lnTo>
                    <a:pt x="208" y="204"/>
                  </a:lnTo>
                  <a:lnTo>
                    <a:pt x="172" y="217"/>
                  </a:lnTo>
                  <a:lnTo>
                    <a:pt x="133" y="219"/>
                  </a:lnTo>
                  <a:lnTo>
                    <a:pt x="93" y="210"/>
                  </a:lnTo>
                  <a:lnTo>
                    <a:pt x="79" y="198"/>
                  </a:lnTo>
                  <a:lnTo>
                    <a:pt x="69" y="185"/>
                  </a:lnTo>
                  <a:lnTo>
                    <a:pt x="68" y="168"/>
                  </a:lnTo>
                  <a:lnTo>
                    <a:pt x="0" y="219"/>
                  </a:lnTo>
                  <a:lnTo>
                    <a:pt x="5" y="238"/>
                  </a:lnTo>
                  <a:lnTo>
                    <a:pt x="18" y="257"/>
                  </a:lnTo>
                  <a:lnTo>
                    <a:pt x="51" y="289"/>
                  </a:lnTo>
                  <a:lnTo>
                    <a:pt x="83" y="308"/>
                  </a:lnTo>
                  <a:lnTo>
                    <a:pt x="117" y="314"/>
                  </a:lnTo>
                  <a:lnTo>
                    <a:pt x="163" y="324"/>
                  </a:lnTo>
                  <a:lnTo>
                    <a:pt x="212" y="314"/>
                  </a:lnTo>
                  <a:lnTo>
                    <a:pt x="254" y="293"/>
                  </a:lnTo>
                  <a:lnTo>
                    <a:pt x="283" y="268"/>
                  </a:lnTo>
                  <a:lnTo>
                    <a:pt x="301" y="229"/>
                  </a:lnTo>
                  <a:lnTo>
                    <a:pt x="312" y="185"/>
                  </a:lnTo>
                  <a:lnTo>
                    <a:pt x="317" y="149"/>
                  </a:lnTo>
                  <a:lnTo>
                    <a:pt x="313" y="114"/>
                  </a:lnTo>
                  <a:lnTo>
                    <a:pt x="311" y="82"/>
                  </a:lnTo>
                  <a:lnTo>
                    <a:pt x="292" y="0"/>
                  </a:lnTo>
                  <a:lnTo>
                    <a:pt x="227" y="50"/>
                  </a:lnTo>
                  <a:close/>
                </a:path>
              </a:pathLst>
            </a:custGeom>
            <a:solidFill>
              <a:srgbClr val="000000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Freeform 26"/>
            <p:cNvSpPr>
              <a:spLocks/>
            </p:cNvSpPr>
            <p:nvPr/>
          </p:nvSpPr>
          <p:spPr bwMode="auto">
            <a:xfrm rot="20809647" flipH="1">
              <a:off x="1235" y="1923"/>
              <a:ext cx="1287" cy="350"/>
            </a:xfrm>
            <a:custGeom>
              <a:avLst/>
              <a:gdLst>
                <a:gd name="T0" fmla="*/ 0 w 712"/>
                <a:gd name="T1" fmla="*/ 14 h 608"/>
                <a:gd name="T2" fmla="*/ 1602 w 712"/>
                <a:gd name="T3" fmla="*/ 14 h 608"/>
                <a:gd name="T4" fmla="*/ 2896 w 712"/>
                <a:gd name="T5" fmla="*/ 13 h 608"/>
                <a:gd name="T6" fmla="*/ 4152 w 712"/>
                <a:gd name="T7" fmla="*/ 13 h 608"/>
                <a:gd name="T8" fmla="*/ 5352 w 712"/>
                <a:gd name="T9" fmla="*/ 13 h 608"/>
                <a:gd name="T10" fmla="*/ 6093 w 712"/>
                <a:gd name="T11" fmla="*/ 12 h 608"/>
                <a:gd name="T12" fmla="*/ 6692 w 712"/>
                <a:gd name="T13" fmla="*/ 12 h 608"/>
                <a:gd name="T14" fmla="*/ 7525 w 712"/>
                <a:gd name="T15" fmla="*/ 11 h 608"/>
                <a:gd name="T16" fmla="*/ 8432 w 712"/>
                <a:gd name="T17" fmla="*/ 10 h 608"/>
                <a:gd name="T18" fmla="*/ 9148 w 712"/>
                <a:gd name="T19" fmla="*/ 8 h 608"/>
                <a:gd name="T20" fmla="*/ 9940 w 712"/>
                <a:gd name="T21" fmla="*/ 7 h 608"/>
                <a:gd name="T22" fmla="*/ 10851 w 712"/>
                <a:gd name="T23" fmla="*/ 7 h 608"/>
                <a:gd name="T24" fmla="*/ 12308 w 712"/>
                <a:gd name="T25" fmla="*/ 7 h 608"/>
                <a:gd name="T26" fmla="*/ 13566 w 712"/>
                <a:gd name="T27" fmla="*/ 7 h 608"/>
                <a:gd name="T28" fmla="*/ 14723 w 712"/>
                <a:gd name="T29" fmla="*/ 6 h 608"/>
                <a:gd name="T30" fmla="*/ 15768 w 712"/>
                <a:gd name="T31" fmla="*/ 6 h 608"/>
                <a:gd name="T32" fmla="*/ 17228 w 712"/>
                <a:gd name="T33" fmla="*/ 5 h 608"/>
                <a:gd name="T34" fmla="*/ 18179 w 712"/>
                <a:gd name="T35" fmla="*/ 4 h 608"/>
                <a:gd name="T36" fmla="*/ 19182 w 712"/>
                <a:gd name="T37" fmla="*/ 3 h 608"/>
                <a:gd name="T38" fmla="*/ 20091 w 712"/>
                <a:gd name="T39" fmla="*/ 2 h 608"/>
                <a:gd name="T40" fmla="*/ 20937 w 712"/>
                <a:gd name="T41" fmla="*/ 2 h 608"/>
                <a:gd name="T42" fmla="*/ 22078 w 712"/>
                <a:gd name="T43" fmla="*/ 1 h 608"/>
                <a:gd name="T44" fmla="*/ 23103 w 712"/>
                <a:gd name="T45" fmla="*/ 1 h 608"/>
                <a:gd name="T46" fmla="*/ 24829 w 712"/>
                <a:gd name="T47" fmla="*/ 0 h 608"/>
                <a:gd name="T48" fmla="*/ 21940 w 712"/>
                <a:gd name="T49" fmla="*/ 2 h 608"/>
                <a:gd name="T50" fmla="*/ 20572 w 712"/>
                <a:gd name="T51" fmla="*/ 3 h 608"/>
                <a:gd name="T52" fmla="*/ 20169 w 712"/>
                <a:gd name="T53" fmla="*/ 4 h 608"/>
                <a:gd name="T54" fmla="*/ 19569 w 712"/>
                <a:gd name="T55" fmla="*/ 6 h 608"/>
                <a:gd name="T56" fmla="*/ 18663 w 712"/>
                <a:gd name="T57" fmla="*/ 7 h 608"/>
                <a:gd name="T58" fmla="*/ 17794 w 712"/>
                <a:gd name="T59" fmla="*/ 8 h 608"/>
                <a:gd name="T60" fmla="*/ 17017 w 712"/>
                <a:gd name="T61" fmla="*/ 9 h 608"/>
                <a:gd name="T62" fmla="*/ 15840 w 712"/>
                <a:gd name="T63" fmla="*/ 10 h 608"/>
                <a:gd name="T64" fmla="*/ 14553 w 712"/>
                <a:gd name="T65" fmla="*/ 10 h 608"/>
                <a:gd name="T66" fmla="*/ 13566 w 712"/>
                <a:gd name="T67" fmla="*/ 10 h 608"/>
                <a:gd name="T68" fmla="*/ 12622 w 712"/>
                <a:gd name="T69" fmla="*/ 10 h 608"/>
                <a:gd name="T70" fmla="*/ 11883 w 712"/>
                <a:gd name="T71" fmla="*/ 11 h 608"/>
                <a:gd name="T72" fmla="*/ 11093 w 712"/>
                <a:gd name="T73" fmla="*/ 12 h 608"/>
                <a:gd name="T74" fmla="*/ 10459 w 712"/>
                <a:gd name="T75" fmla="*/ 13 h 608"/>
                <a:gd name="T76" fmla="*/ 9875 w 712"/>
                <a:gd name="T77" fmla="*/ 14 h 608"/>
                <a:gd name="T78" fmla="*/ 9345 w 712"/>
                <a:gd name="T79" fmla="*/ 15 h 608"/>
                <a:gd name="T80" fmla="*/ 8262 w 712"/>
                <a:gd name="T81" fmla="*/ 17 h 608"/>
                <a:gd name="T82" fmla="*/ 7259 w 712"/>
                <a:gd name="T83" fmla="*/ 18 h 608"/>
                <a:gd name="T84" fmla="*/ 6077 w 712"/>
                <a:gd name="T85" fmla="*/ 18 h 608"/>
                <a:gd name="T86" fmla="*/ 4920 w 712"/>
                <a:gd name="T87" fmla="*/ 19 h 608"/>
                <a:gd name="T88" fmla="*/ 4188 w 712"/>
                <a:gd name="T89" fmla="*/ 19 h 608"/>
                <a:gd name="T90" fmla="*/ 3160 w 712"/>
                <a:gd name="T91" fmla="*/ 20 h 608"/>
                <a:gd name="T92" fmla="*/ 2646 w 712"/>
                <a:gd name="T93" fmla="*/ 21 h 608"/>
                <a:gd name="T94" fmla="*/ 1954 w 712"/>
                <a:gd name="T95" fmla="*/ 22 h 608"/>
                <a:gd name="T96" fmla="*/ 0 w 712"/>
                <a:gd name="T97" fmla="*/ 14 h 608"/>
                <a:gd name="T98" fmla="*/ 0 w 712"/>
                <a:gd name="T99" fmla="*/ 14 h 60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12"/>
                <a:gd name="T151" fmla="*/ 0 h 608"/>
                <a:gd name="T152" fmla="*/ 712 w 712"/>
                <a:gd name="T153" fmla="*/ 608 h 60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12" h="608">
                  <a:moveTo>
                    <a:pt x="0" y="403"/>
                  </a:moveTo>
                  <a:lnTo>
                    <a:pt x="46" y="371"/>
                  </a:lnTo>
                  <a:lnTo>
                    <a:pt x="83" y="350"/>
                  </a:lnTo>
                  <a:lnTo>
                    <a:pt x="119" y="344"/>
                  </a:lnTo>
                  <a:lnTo>
                    <a:pt x="153" y="352"/>
                  </a:lnTo>
                  <a:lnTo>
                    <a:pt x="175" y="342"/>
                  </a:lnTo>
                  <a:lnTo>
                    <a:pt x="192" y="333"/>
                  </a:lnTo>
                  <a:lnTo>
                    <a:pt x="216" y="304"/>
                  </a:lnTo>
                  <a:lnTo>
                    <a:pt x="242" y="266"/>
                  </a:lnTo>
                  <a:lnTo>
                    <a:pt x="262" y="230"/>
                  </a:lnTo>
                  <a:lnTo>
                    <a:pt x="285" y="211"/>
                  </a:lnTo>
                  <a:lnTo>
                    <a:pt x="311" y="194"/>
                  </a:lnTo>
                  <a:lnTo>
                    <a:pt x="353" y="181"/>
                  </a:lnTo>
                  <a:lnTo>
                    <a:pt x="389" y="181"/>
                  </a:lnTo>
                  <a:lnTo>
                    <a:pt x="422" y="171"/>
                  </a:lnTo>
                  <a:lnTo>
                    <a:pt x="452" y="163"/>
                  </a:lnTo>
                  <a:lnTo>
                    <a:pt x="494" y="135"/>
                  </a:lnTo>
                  <a:lnTo>
                    <a:pt x="521" y="108"/>
                  </a:lnTo>
                  <a:lnTo>
                    <a:pt x="550" y="78"/>
                  </a:lnTo>
                  <a:lnTo>
                    <a:pt x="576" y="57"/>
                  </a:lnTo>
                  <a:lnTo>
                    <a:pt x="600" y="42"/>
                  </a:lnTo>
                  <a:lnTo>
                    <a:pt x="633" y="28"/>
                  </a:lnTo>
                  <a:lnTo>
                    <a:pt x="662" y="19"/>
                  </a:lnTo>
                  <a:lnTo>
                    <a:pt x="712" y="0"/>
                  </a:lnTo>
                  <a:lnTo>
                    <a:pt x="629" y="51"/>
                  </a:lnTo>
                  <a:lnTo>
                    <a:pt x="590" y="89"/>
                  </a:lnTo>
                  <a:lnTo>
                    <a:pt x="578" y="112"/>
                  </a:lnTo>
                  <a:lnTo>
                    <a:pt x="561" y="150"/>
                  </a:lnTo>
                  <a:lnTo>
                    <a:pt x="535" y="198"/>
                  </a:lnTo>
                  <a:lnTo>
                    <a:pt x="510" y="228"/>
                  </a:lnTo>
                  <a:lnTo>
                    <a:pt x="488" y="249"/>
                  </a:lnTo>
                  <a:lnTo>
                    <a:pt x="454" y="268"/>
                  </a:lnTo>
                  <a:lnTo>
                    <a:pt x="417" y="274"/>
                  </a:lnTo>
                  <a:lnTo>
                    <a:pt x="389" y="281"/>
                  </a:lnTo>
                  <a:lnTo>
                    <a:pt x="362" y="287"/>
                  </a:lnTo>
                  <a:lnTo>
                    <a:pt x="341" y="302"/>
                  </a:lnTo>
                  <a:lnTo>
                    <a:pt x="318" y="319"/>
                  </a:lnTo>
                  <a:lnTo>
                    <a:pt x="300" y="344"/>
                  </a:lnTo>
                  <a:lnTo>
                    <a:pt x="283" y="390"/>
                  </a:lnTo>
                  <a:lnTo>
                    <a:pt x="268" y="414"/>
                  </a:lnTo>
                  <a:lnTo>
                    <a:pt x="237" y="460"/>
                  </a:lnTo>
                  <a:lnTo>
                    <a:pt x="208" y="489"/>
                  </a:lnTo>
                  <a:lnTo>
                    <a:pt x="174" y="511"/>
                  </a:lnTo>
                  <a:lnTo>
                    <a:pt x="141" y="519"/>
                  </a:lnTo>
                  <a:lnTo>
                    <a:pt x="120" y="525"/>
                  </a:lnTo>
                  <a:lnTo>
                    <a:pt x="91" y="544"/>
                  </a:lnTo>
                  <a:lnTo>
                    <a:pt x="76" y="578"/>
                  </a:lnTo>
                  <a:lnTo>
                    <a:pt x="56" y="608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rgbClr val="000000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1828800" y="4065588"/>
            <a:ext cx="2855913" cy="447675"/>
            <a:chOff x="1235" y="1909"/>
            <a:chExt cx="1799" cy="364"/>
          </a:xfrm>
        </p:grpSpPr>
        <p:sp>
          <p:nvSpPr>
            <p:cNvPr id="6168" name="Freeform 28"/>
            <p:cNvSpPr>
              <a:spLocks/>
            </p:cNvSpPr>
            <p:nvPr/>
          </p:nvSpPr>
          <p:spPr bwMode="auto">
            <a:xfrm rot="20809647" flipH="1">
              <a:off x="2488" y="1909"/>
              <a:ext cx="535" cy="222"/>
            </a:xfrm>
            <a:custGeom>
              <a:avLst/>
              <a:gdLst>
                <a:gd name="T0" fmla="*/ 8236 w 296"/>
                <a:gd name="T1" fmla="*/ 8 h 386"/>
                <a:gd name="T2" fmla="*/ 7853 w 296"/>
                <a:gd name="T3" fmla="*/ 7 h 386"/>
                <a:gd name="T4" fmla="*/ 7457 w 296"/>
                <a:gd name="T5" fmla="*/ 6 h 386"/>
                <a:gd name="T6" fmla="*/ 7072 w 296"/>
                <a:gd name="T7" fmla="*/ 5 h 386"/>
                <a:gd name="T8" fmla="*/ 6566 w 296"/>
                <a:gd name="T9" fmla="*/ 5 h 386"/>
                <a:gd name="T10" fmla="*/ 5786 w 296"/>
                <a:gd name="T11" fmla="*/ 5 h 386"/>
                <a:gd name="T12" fmla="*/ 5231 w 296"/>
                <a:gd name="T13" fmla="*/ 5 h 386"/>
                <a:gd name="T14" fmla="*/ 4322 w 296"/>
                <a:gd name="T15" fmla="*/ 6 h 386"/>
                <a:gd name="T16" fmla="*/ 3355 w 296"/>
                <a:gd name="T17" fmla="*/ 8 h 386"/>
                <a:gd name="T18" fmla="*/ 2682 w 296"/>
                <a:gd name="T19" fmla="*/ 10 h 386"/>
                <a:gd name="T20" fmla="*/ 2339 w 296"/>
                <a:gd name="T21" fmla="*/ 11 h 386"/>
                <a:gd name="T22" fmla="*/ 2469 w 296"/>
                <a:gd name="T23" fmla="*/ 12 h 386"/>
                <a:gd name="T24" fmla="*/ 2509 w 296"/>
                <a:gd name="T25" fmla="*/ 12 h 386"/>
                <a:gd name="T26" fmla="*/ 248 w 296"/>
                <a:gd name="T27" fmla="*/ 14 h 386"/>
                <a:gd name="T28" fmla="*/ 94 w 296"/>
                <a:gd name="T29" fmla="*/ 13 h 386"/>
                <a:gd name="T30" fmla="*/ 0 w 296"/>
                <a:gd name="T31" fmla="*/ 12 h 386"/>
                <a:gd name="T32" fmla="*/ 352 w 296"/>
                <a:gd name="T33" fmla="*/ 10 h 386"/>
                <a:gd name="T34" fmla="*/ 833 w 296"/>
                <a:gd name="T35" fmla="*/ 8 h 386"/>
                <a:gd name="T36" fmla="*/ 1428 w 296"/>
                <a:gd name="T37" fmla="*/ 7 h 386"/>
                <a:gd name="T38" fmla="*/ 2469 w 296"/>
                <a:gd name="T39" fmla="*/ 4 h 386"/>
                <a:gd name="T40" fmla="*/ 3844 w 296"/>
                <a:gd name="T41" fmla="*/ 2 h 386"/>
                <a:gd name="T42" fmla="*/ 5014 w 296"/>
                <a:gd name="T43" fmla="*/ 1 h 386"/>
                <a:gd name="T44" fmla="*/ 6093 w 296"/>
                <a:gd name="T45" fmla="*/ 0 h 386"/>
                <a:gd name="T46" fmla="*/ 7174 w 296"/>
                <a:gd name="T47" fmla="*/ 1 h 386"/>
                <a:gd name="T48" fmla="*/ 8067 w 296"/>
                <a:gd name="T49" fmla="*/ 1 h 386"/>
                <a:gd name="T50" fmla="*/ 8723 w 296"/>
                <a:gd name="T51" fmla="*/ 1 h 386"/>
                <a:gd name="T52" fmla="*/ 9200 w 296"/>
                <a:gd name="T53" fmla="*/ 2 h 386"/>
                <a:gd name="T54" fmla="*/ 9673 w 296"/>
                <a:gd name="T55" fmla="*/ 3 h 386"/>
                <a:gd name="T56" fmla="*/ 10320 w 296"/>
                <a:gd name="T57" fmla="*/ 6 h 386"/>
                <a:gd name="T58" fmla="*/ 8236 w 296"/>
                <a:gd name="T59" fmla="*/ 8 h 386"/>
                <a:gd name="T60" fmla="*/ 8236 w 296"/>
                <a:gd name="T61" fmla="*/ 8 h 38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96"/>
                <a:gd name="T94" fmla="*/ 0 h 386"/>
                <a:gd name="T95" fmla="*/ 296 w 296"/>
                <a:gd name="T96" fmla="*/ 386 h 38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96" h="386">
                  <a:moveTo>
                    <a:pt x="236" y="215"/>
                  </a:moveTo>
                  <a:lnTo>
                    <a:pt x="225" y="185"/>
                  </a:lnTo>
                  <a:lnTo>
                    <a:pt x="214" y="156"/>
                  </a:lnTo>
                  <a:lnTo>
                    <a:pt x="203" y="133"/>
                  </a:lnTo>
                  <a:lnTo>
                    <a:pt x="188" y="126"/>
                  </a:lnTo>
                  <a:lnTo>
                    <a:pt x="166" y="130"/>
                  </a:lnTo>
                  <a:lnTo>
                    <a:pt x="150" y="139"/>
                  </a:lnTo>
                  <a:lnTo>
                    <a:pt x="124" y="171"/>
                  </a:lnTo>
                  <a:lnTo>
                    <a:pt x="96" y="225"/>
                  </a:lnTo>
                  <a:lnTo>
                    <a:pt x="77" y="278"/>
                  </a:lnTo>
                  <a:lnTo>
                    <a:pt x="67" y="301"/>
                  </a:lnTo>
                  <a:lnTo>
                    <a:pt x="71" y="320"/>
                  </a:lnTo>
                  <a:lnTo>
                    <a:pt x="72" y="337"/>
                  </a:lnTo>
                  <a:lnTo>
                    <a:pt x="7" y="386"/>
                  </a:lnTo>
                  <a:lnTo>
                    <a:pt x="3" y="365"/>
                  </a:lnTo>
                  <a:lnTo>
                    <a:pt x="0" y="337"/>
                  </a:lnTo>
                  <a:lnTo>
                    <a:pt x="10" y="274"/>
                  </a:lnTo>
                  <a:lnTo>
                    <a:pt x="24" y="223"/>
                  </a:lnTo>
                  <a:lnTo>
                    <a:pt x="41" y="179"/>
                  </a:lnTo>
                  <a:lnTo>
                    <a:pt x="71" y="116"/>
                  </a:lnTo>
                  <a:lnTo>
                    <a:pt x="110" y="55"/>
                  </a:lnTo>
                  <a:lnTo>
                    <a:pt x="144" y="19"/>
                  </a:lnTo>
                  <a:lnTo>
                    <a:pt x="175" y="0"/>
                  </a:lnTo>
                  <a:lnTo>
                    <a:pt x="206" y="2"/>
                  </a:lnTo>
                  <a:lnTo>
                    <a:pt x="231" y="16"/>
                  </a:lnTo>
                  <a:lnTo>
                    <a:pt x="250" y="36"/>
                  </a:lnTo>
                  <a:lnTo>
                    <a:pt x="264" y="63"/>
                  </a:lnTo>
                  <a:lnTo>
                    <a:pt x="277" y="90"/>
                  </a:lnTo>
                  <a:lnTo>
                    <a:pt x="296" y="170"/>
                  </a:lnTo>
                  <a:lnTo>
                    <a:pt x="236" y="215"/>
                  </a:lnTo>
                  <a:close/>
                </a:path>
              </a:pathLst>
            </a:custGeom>
            <a:solidFill>
              <a:srgbClr val="000000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Freeform 29"/>
            <p:cNvSpPr>
              <a:spLocks/>
            </p:cNvSpPr>
            <p:nvPr/>
          </p:nvSpPr>
          <p:spPr bwMode="auto">
            <a:xfrm rot="20809647" flipH="1">
              <a:off x="2461" y="2009"/>
              <a:ext cx="573" cy="185"/>
            </a:xfrm>
            <a:custGeom>
              <a:avLst/>
              <a:gdLst>
                <a:gd name="T0" fmla="*/ 7906 w 317"/>
                <a:gd name="T1" fmla="*/ 2 h 324"/>
                <a:gd name="T2" fmla="*/ 8241 w 317"/>
                <a:gd name="T3" fmla="*/ 3 h 324"/>
                <a:gd name="T4" fmla="*/ 8432 w 317"/>
                <a:gd name="T5" fmla="*/ 4 h 324"/>
                <a:gd name="T6" fmla="*/ 8476 w 317"/>
                <a:gd name="T7" fmla="*/ 5 h 324"/>
                <a:gd name="T8" fmla="*/ 8241 w 317"/>
                <a:gd name="T9" fmla="*/ 6 h 324"/>
                <a:gd name="T10" fmla="*/ 7679 w 317"/>
                <a:gd name="T11" fmla="*/ 6 h 324"/>
                <a:gd name="T12" fmla="*/ 7259 w 317"/>
                <a:gd name="T13" fmla="*/ 7 h 324"/>
                <a:gd name="T14" fmla="*/ 5999 w 317"/>
                <a:gd name="T15" fmla="*/ 7 h 324"/>
                <a:gd name="T16" fmla="*/ 4629 w 317"/>
                <a:gd name="T17" fmla="*/ 7 h 324"/>
                <a:gd name="T18" fmla="*/ 3248 w 317"/>
                <a:gd name="T19" fmla="*/ 7 h 324"/>
                <a:gd name="T20" fmla="*/ 2751 w 317"/>
                <a:gd name="T21" fmla="*/ 7 h 324"/>
                <a:gd name="T22" fmla="*/ 2415 w 317"/>
                <a:gd name="T23" fmla="*/ 6 h 324"/>
                <a:gd name="T24" fmla="*/ 2368 w 317"/>
                <a:gd name="T25" fmla="*/ 6 h 324"/>
                <a:gd name="T26" fmla="*/ 0 w 317"/>
                <a:gd name="T27" fmla="*/ 7 h 324"/>
                <a:gd name="T28" fmla="*/ 170 w 317"/>
                <a:gd name="T29" fmla="*/ 9 h 324"/>
                <a:gd name="T30" fmla="*/ 636 w 317"/>
                <a:gd name="T31" fmla="*/ 9 h 324"/>
                <a:gd name="T32" fmla="*/ 1771 w 317"/>
                <a:gd name="T33" fmla="*/ 10 h 324"/>
                <a:gd name="T34" fmla="*/ 2896 w 317"/>
                <a:gd name="T35" fmla="*/ 11 h 324"/>
                <a:gd name="T36" fmla="*/ 4067 w 317"/>
                <a:gd name="T37" fmla="*/ 11 h 324"/>
                <a:gd name="T38" fmla="*/ 5688 w 317"/>
                <a:gd name="T39" fmla="*/ 11 h 324"/>
                <a:gd name="T40" fmla="*/ 7388 w 317"/>
                <a:gd name="T41" fmla="*/ 11 h 324"/>
                <a:gd name="T42" fmla="*/ 8857 w 317"/>
                <a:gd name="T43" fmla="*/ 10 h 324"/>
                <a:gd name="T44" fmla="*/ 9873 w 317"/>
                <a:gd name="T45" fmla="*/ 10 h 324"/>
                <a:gd name="T46" fmla="*/ 10495 w 317"/>
                <a:gd name="T47" fmla="*/ 8 h 324"/>
                <a:gd name="T48" fmla="*/ 10880 w 317"/>
                <a:gd name="T49" fmla="*/ 6 h 324"/>
                <a:gd name="T50" fmla="*/ 11062 w 317"/>
                <a:gd name="T51" fmla="*/ 5 h 324"/>
                <a:gd name="T52" fmla="*/ 10920 w 317"/>
                <a:gd name="T53" fmla="*/ 4 h 324"/>
                <a:gd name="T54" fmla="*/ 10844 w 317"/>
                <a:gd name="T55" fmla="*/ 3 h 324"/>
                <a:gd name="T56" fmla="*/ 10180 w 317"/>
                <a:gd name="T57" fmla="*/ 0 h 324"/>
                <a:gd name="T58" fmla="*/ 7906 w 317"/>
                <a:gd name="T59" fmla="*/ 2 h 324"/>
                <a:gd name="T60" fmla="*/ 7906 w 317"/>
                <a:gd name="T61" fmla="*/ 2 h 32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17"/>
                <a:gd name="T94" fmla="*/ 0 h 324"/>
                <a:gd name="T95" fmla="*/ 317 w 317"/>
                <a:gd name="T96" fmla="*/ 324 h 32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17" h="324">
                  <a:moveTo>
                    <a:pt x="227" y="50"/>
                  </a:moveTo>
                  <a:lnTo>
                    <a:pt x="236" y="80"/>
                  </a:lnTo>
                  <a:lnTo>
                    <a:pt x="242" y="113"/>
                  </a:lnTo>
                  <a:lnTo>
                    <a:pt x="243" y="143"/>
                  </a:lnTo>
                  <a:lnTo>
                    <a:pt x="236" y="168"/>
                  </a:lnTo>
                  <a:lnTo>
                    <a:pt x="220" y="191"/>
                  </a:lnTo>
                  <a:lnTo>
                    <a:pt x="208" y="204"/>
                  </a:lnTo>
                  <a:lnTo>
                    <a:pt x="172" y="217"/>
                  </a:lnTo>
                  <a:lnTo>
                    <a:pt x="133" y="219"/>
                  </a:lnTo>
                  <a:lnTo>
                    <a:pt x="93" y="210"/>
                  </a:lnTo>
                  <a:lnTo>
                    <a:pt x="79" y="198"/>
                  </a:lnTo>
                  <a:lnTo>
                    <a:pt x="69" y="185"/>
                  </a:lnTo>
                  <a:lnTo>
                    <a:pt x="68" y="168"/>
                  </a:lnTo>
                  <a:lnTo>
                    <a:pt x="0" y="219"/>
                  </a:lnTo>
                  <a:lnTo>
                    <a:pt x="5" y="238"/>
                  </a:lnTo>
                  <a:lnTo>
                    <a:pt x="18" y="257"/>
                  </a:lnTo>
                  <a:lnTo>
                    <a:pt x="51" y="289"/>
                  </a:lnTo>
                  <a:lnTo>
                    <a:pt x="83" y="308"/>
                  </a:lnTo>
                  <a:lnTo>
                    <a:pt x="117" y="314"/>
                  </a:lnTo>
                  <a:lnTo>
                    <a:pt x="163" y="324"/>
                  </a:lnTo>
                  <a:lnTo>
                    <a:pt x="212" y="314"/>
                  </a:lnTo>
                  <a:lnTo>
                    <a:pt x="254" y="293"/>
                  </a:lnTo>
                  <a:lnTo>
                    <a:pt x="283" y="268"/>
                  </a:lnTo>
                  <a:lnTo>
                    <a:pt x="301" y="229"/>
                  </a:lnTo>
                  <a:lnTo>
                    <a:pt x="312" y="185"/>
                  </a:lnTo>
                  <a:lnTo>
                    <a:pt x="317" y="149"/>
                  </a:lnTo>
                  <a:lnTo>
                    <a:pt x="313" y="114"/>
                  </a:lnTo>
                  <a:lnTo>
                    <a:pt x="311" y="82"/>
                  </a:lnTo>
                  <a:lnTo>
                    <a:pt x="292" y="0"/>
                  </a:lnTo>
                  <a:lnTo>
                    <a:pt x="227" y="50"/>
                  </a:lnTo>
                  <a:close/>
                </a:path>
              </a:pathLst>
            </a:custGeom>
            <a:solidFill>
              <a:srgbClr val="000000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Freeform 30"/>
            <p:cNvSpPr>
              <a:spLocks/>
            </p:cNvSpPr>
            <p:nvPr/>
          </p:nvSpPr>
          <p:spPr bwMode="auto">
            <a:xfrm rot="20809647" flipH="1">
              <a:off x="1235" y="1923"/>
              <a:ext cx="1287" cy="350"/>
            </a:xfrm>
            <a:custGeom>
              <a:avLst/>
              <a:gdLst>
                <a:gd name="T0" fmla="*/ 0 w 712"/>
                <a:gd name="T1" fmla="*/ 14 h 608"/>
                <a:gd name="T2" fmla="*/ 1602 w 712"/>
                <a:gd name="T3" fmla="*/ 14 h 608"/>
                <a:gd name="T4" fmla="*/ 2896 w 712"/>
                <a:gd name="T5" fmla="*/ 13 h 608"/>
                <a:gd name="T6" fmla="*/ 4152 w 712"/>
                <a:gd name="T7" fmla="*/ 13 h 608"/>
                <a:gd name="T8" fmla="*/ 5352 w 712"/>
                <a:gd name="T9" fmla="*/ 13 h 608"/>
                <a:gd name="T10" fmla="*/ 6093 w 712"/>
                <a:gd name="T11" fmla="*/ 12 h 608"/>
                <a:gd name="T12" fmla="*/ 6692 w 712"/>
                <a:gd name="T13" fmla="*/ 12 h 608"/>
                <a:gd name="T14" fmla="*/ 7525 w 712"/>
                <a:gd name="T15" fmla="*/ 11 h 608"/>
                <a:gd name="T16" fmla="*/ 8432 w 712"/>
                <a:gd name="T17" fmla="*/ 10 h 608"/>
                <a:gd name="T18" fmla="*/ 9148 w 712"/>
                <a:gd name="T19" fmla="*/ 8 h 608"/>
                <a:gd name="T20" fmla="*/ 9940 w 712"/>
                <a:gd name="T21" fmla="*/ 7 h 608"/>
                <a:gd name="T22" fmla="*/ 10851 w 712"/>
                <a:gd name="T23" fmla="*/ 7 h 608"/>
                <a:gd name="T24" fmla="*/ 12308 w 712"/>
                <a:gd name="T25" fmla="*/ 7 h 608"/>
                <a:gd name="T26" fmla="*/ 13566 w 712"/>
                <a:gd name="T27" fmla="*/ 7 h 608"/>
                <a:gd name="T28" fmla="*/ 14723 w 712"/>
                <a:gd name="T29" fmla="*/ 6 h 608"/>
                <a:gd name="T30" fmla="*/ 15768 w 712"/>
                <a:gd name="T31" fmla="*/ 6 h 608"/>
                <a:gd name="T32" fmla="*/ 17228 w 712"/>
                <a:gd name="T33" fmla="*/ 5 h 608"/>
                <a:gd name="T34" fmla="*/ 18179 w 712"/>
                <a:gd name="T35" fmla="*/ 4 h 608"/>
                <a:gd name="T36" fmla="*/ 19182 w 712"/>
                <a:gd name="T37" fmla="*/ 3 h 608"/>
                <a:gd name="T38" fmla="*/ 20091 w 712"/>
                <a:gd name="T39" fmla="*/ 2 h 608"/>
                <a:gd name="T40" fmla="*/ 20937 w 712"/>
                <a:gd name="T41" fmla="*/ 2 h 608"/>
                <a:gd name="T42" fmla="*/ 22078 w 712"/>
                <a:gd name="T43" fmla="*/ 1 h 608"/>
                <a:gd name="T44" fmla="*/ 23103 w 712"/>
                <a:gd name="T45" fmla="*/ 1 h 608"/>
                <a:gd name="T46" fmla="*/ 24829 w 712"/>
                <a:gd name="T47" fmla="*/ 0 h 608"/>
                <a:gd name="T48" fmla="*/ 21940 w 712"/>
                <a:gd name="T49" fmla="*/ 2 h 608"/>
                <a:gd name="T50" fmla="*/ 20572 w 712"/>
                <a:gd name="T51" fmla="*/ 3 h 608"/>
                <a:gd name="T52" fmla="*/ 20169 w 712"/>
                <a:gd name="T53" fmla="*/ 4 h 608"/>
                <a:gd name="T54" fmla="*/ 19569 w 712"/>
                <a:gd name="T55" fmla="*/ 6 h 608"/>
                <a:gd name="T56" fmla="*/ 18663 w 712"/>
                <a:gd name="T57" fmla="*/ 7 h 608"/>
                <a:gd name="T58" fmla="*/ 17794 w 712"/>
                <a:gd name="T59" fmla="*/ 8 h 608"/>
                <a:gd name="T60" fmla="*/ 17017 w 712"/>
                <a:gd name="T61" fmla="*/ 9 h 608"/>
                <a:gd name="T62" fmla="*/ 15840 w 712"/>
                <a:gd name="T63" fmla="*/ 10 h 608"/>
                <a:gd name="T64" fmla="*/ 14553 w 712"/>
                <a:gd name="T65" fmla="*/ 10 h 608"/>
                <a:gd name="T66" fmla="*/ 13566 w 712"/>
                <a:gd name="T67" fmla="*/ 10 h 608"/>
                <a:gd name="T68" fmla="*/ 12622 w 712"/>
                <a:gd name="T69" fmla="*/ 10 h 608"/>
                <a:gd name="T70" fmla="*/ 11883 w 712"/>
                <a:gd name="T71" fmla="*/ 11 h 608"/>
                <a:gd name="T72" fmla="*/ 11093 w 712"/>
                <a:gd name="T73" fmla="*/ 12 h 608"/>
                <a:gd name="T74" fmla="*/ 10459 w 712"/>
                <a:gd name="T75" fmla="*/ 13 h 608"/>
                <a:gd name="T76" fmla="*/ 9875 w 712"/>
                <a:gd name="T77" fmla="*/ 14 h 608"/>
                <a:gd name="T78" fmla="*/ 9345 w 712"/>
                <a:gd name="T79" fmla="*/ 15 h 608"/>
                <a:gd name="T80" fmla="*/ 8262 w 712"/>
                <a:gd name="T81" fmla="*/ 17 h 608"/>
                <a:gd name="T82" fmla="*/ 7259 w 712"/>
                <a:gd name="T83" fmla="*/ 18 h 608"/>
                <a:gd name="T84" fmla="*/ 6077 w 712"/>
                <a:gd name="T85" fmla="*/ 18 h 608"/>
                <a:gd name="T86" fmla="*/ 4920 w 712"/>
                <a:gd name="T87" fmla="*/ 19 h 608"/>
                <a:gd name="T88" fmla="*/ 4188 w 712"/>
                <a:gd name="T89" fmla="*/ 19 h 608"/>
                <a:gd name="T90" fmla="*/ 3160 w 712"/>
                <a:gd name="T91" fmla="*/ 20 h 608"/>
                <a:gd name="T92" fmla="*/ 2646 w 712"/>
                <a:gd name="T93" fmla="*/ 21 h 608"/>
                <a:gd name="T94" fmla="*/ 1954 w 712"/>
                <a:gd name="T95" fmla="*/ 22 h 608"/>
                <a:gd name="T96" fmla="*/ 0 w 712"/>
                <a:gd name="T97" fmla="*/ 14 h 608"/>
                <a:gd name="T98" fmla="*/ 0 w 712"/>
                <a:gd name="T99" fmla="*/ 14 h 60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12"/>
                <a:gd name="T151" fmla="*/ 0 h 608"/>
                <a:gd name="T152" fmla="*/ 712 w 712"/>
                <a:gd name="T153" fmla="*/ 608 h 60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12" h="608">
                  <a:moveTo>
                    <a:pt x="0" y="403"/>
                  </a:moveTo>
                  <a:lnTo>
                    <a:pt x="46" y="371"/>
                  </a:lnTo>
                  <a:lnTo>
                    <a:pt x="83" y="350"/>
                  </a:lnTo>
                  <a:lnTo>
                    <a:pt x="119" y="344"/>
                  </a:lnTo>
                  <a:lnTo>
                    <a:pt x="153" y="352"/>
                  </a:lnTo>
                  <a:lnTo>
                    <a:pt x="175" y="342"/>
                  </a:lnTo>
                  <a:lnTo>
                    <a:pt x="192" y="333"/>
                  </a:lnTo>
                  <a:lnTo>
                    <a:pt x="216" y="304"/>
                  </a:lnTo>
                  <a:lnTo>
                    <a:pt x="242" y="266"/>
                  </a:lnTo>
                  <a:lnTo>
                    <a:pt x="262" y="230"/>
                  </a:lnTo>
                  <a:lnTo>
                    <a:pt x="285" y="211"/>
                  </a:lnTo>
                  <a:lnTo>
                    <a:pt x="311" y="194"/>
                  </a:lnTo>
                  <a:lnTo>
                    <a:pt x="353" y="181"/>
                  </a:lnTo>
                  <a:lnTo>
                    <a:pt x="389" y="181"/>
                  </a:lnTo>
                  <a:lnTo>
                    <a:pt x="422" y="171"/>
                  </a:lnTo>
                  <a:lnTo>
                    <a:pt x="452" y="163"/>
                  </a:lnTo>
                  <a:lnTo>
                    <a:pt x="494" y="135"/>
                  </a:lnTo>
                  <a:lnTo>
                    <a:pt x="521" y="108"/>
                  </a:lnTo>
                  <a:lnTo>
                    <a:pt x="550" y="78"/>
                  </a:lnTo>
                  <a:lnTo>
                    <a:pt x="576" y="57"/>
                  </a:lnTo>
                  <a:lnTo>
                    <a:pt x="600" y="42"/>
                  </a:lnTo>
                  <a:lnTo>
                    <a:pt x="633" y="28"/>
                  </a:lnTo>
                  <a:lnTo>
                    <a:pt x="662" y="19"/>
                  </a:lnTo>
                  <a:lnTo>
                    <a:pt x="712" y="0"/>
                  </a:lnTo>
                  <a:lnTo>
                    <a:pt x="629" y="51"/>
                  </a:lnTo>
                  <a:lnTo>
                    <a:pt x="590" y="89"/>
                  </a:lnTo>
                  <a:lnTo>
                    <a:pt x="578" y="112"/>
                  </a:lnTo>
                  <a:lnTo>
                    <a:pt x="561" y="150"/>
                  </a:lnTo>
                  <a:lnTo>
                    <a:pt x="535" y="198"/>
                  </a:lnTo>
                  <a:lnTo>
                    <a:pt x="510" y="228"/>
                  </a:lnTo>
                  <a:lnTo>
                    <a:pt x="488" y="249"/>
                  </a:lnTo>
                  <a:lnTo>
                    <a:pt x="454" y="268"/>
                  </a:lnTo>
                  <a:lnTo>
                    <a:pt x="417" y="274"/>
                  </a:lnTo>
                  <a:lnTo>
                    <a:pt x="389" y="281"/>
                  </a:lnTo>
                  <a:lnTo>
                    <a:pt x="362" y="287"/>
                  </a:lnTo>
                  <a:lnTo>
                    <a:pt x="341" y="302"/>
                  </a:lnTo>
                  <a:lnTo>
                    <a:pt x="318" y="319"/>
                  </a:lnTo>
                  <a:lnTo>
                    <a:pt x="300" y="344"/>
                  </a:lnTo>
                  <a:lnTo>
                    <a:pt x="283" y="390"/>
                  </a:lnTo>
                  <a:lnTo>
                    <a:pt x="268" y="414"/>
                  </a:lnTo>
                  <a:lnTo>
                    <a:pt x="237" y="460"/>
                  </a:lnTo>
                  <a:lnTo>
                    <a:pt x="208" y="489"/>
                  </a:lnTo>
                  <a:lnTo>
                    <a:pt x="174" y="511"/>
                  </a:lnTo>
                  <a:lnTo>
                    <a:pt x="141" y="519"/>
                  </a:lnTo>
                  <a:lnTo>
                    <a:pt x="120" y="525"/>
                  </a:lnTo>
                  <a:lnTo>
                    <a:pt x="91" y="544"/>
                  </a:lnTo>
                  <a:lnTo>
                    <a:pt x="76" y="578"/>
                  </a:lnTo>
                  <a:lnTo>
                    <a:pt x="56" y="608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rgbClr val="000000">
                <a:alpha val="50195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5" name="WordArt 13"/>
          <p:cNvSpPr>
            <a:spLocks noChangeArrowheads="1" noChangeShapeType="1" noTextEdit="1"/>
          </p:cNvSpPr>
          <p:nvPr/>
        </p:nvSpPr>
        <p:spPr bwMode="auto">
          <a:xfrm rot="-1566408">
            <a:off x="1514475" y="2852738"/>
            <a:ext cx="2686050" cy="501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production</a:t>
            </a:r>
          </a:p>
        </p:txBody>
      </p:sp>
      <p:sp>
        <p:nvSpPr>
          <p:cNvPr id="23566" name="WordArt 14"/>
          <p:cNvSpPr>
            <a:spLocks noChangeArrowheads="1" noChangeShapeType="1" noTextEdit="1"/>
          </p:cNvSpPr>
          <p:nvPr/>
        </p:nvSpPr>
        <p:spPr bwMode="auto">
          <a:xfrm rot="-1566408">
            <a:off x="2135188" y="3400425"/>
            <a:ext cx="189547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storage</a:t>
            </a:r>
          </a:p>
        </p:txBody>
      </p:sp>
      <p:sp>
        <p:nvSpPr>
          <p:cNvPr id="23567" name="WordArt 15"/>
          <p:cNvSpPr>
            <a:spLocks noChangeArrowheads="1" noChangeShapeType="1" noTextEdit="1"/>
          </p:cNvSpPr>
          <p:nvPr/>
        </p:nvSpPr>
        <p:spPr bwMode="auto">
          <a:xfrm rot="-1566408">
            <a:off x="2016125" y="3943350"/>
            <a:ext cx="2609850" cy="501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deposition</a:t>
            </a:r>
          </a:p>
        </p:txBody>
      </p:sp>
      <p:sp>
        <p:nvSpPr>
          <p:cNvPr id="23591" name="WordArt 39"/>
          <p:cNvSpPr>
            <a:spLocks noChangeArrowheads="1" noChangeShapeType="1" noTextEdit="1"/>
          </p:cNvSpPr>
          <p:nvPr/>
        </p:nvSpPr>
        <p:spPr bwMode="auto">
          <a:xfrm>
            <a:off x="1460500" y="4914900"/>
            <a:ext cx="621506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Produce male sex hormones</a:t>
            </a:r>
          </a:p>
        </p:txBody>
      </p:sp>
      <p:sp>
        <p:nvSpPr>
          <p:cNvPr id="23592" name="WordArt 40"/>
          <p:cNvSpPr>
            <a:spLocks noChangeArrowheads="1" noChangeShapeType="1" noTextEdit="1"/>
          </p:cNvSpPr>
          <p:nvPr/>
        </p:nvSpPr>
        <p:spPr bwMode="auto">
          <a:xfrm>
            <a:off x="685800" y="5848350"/>
            <a:ext cx="7772400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Is a passageway for expelling urine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3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3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900" decel="100000" fill="hold"/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3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900" decel="100000" fill="hold"/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0" grpId="0" animBg="1"/>
      <p:bldP spid="23589" grpId="0" animBg="1"/>
      <p:bldP spid="23588" grpId="0" animBg="1"/>
      <p:bldP spid="23587" grpId="0" animBg="1"/>
      <p:bldP spid="23558" grpId="0" animBg="1"/>
      <p:bldP spid="23559" grpId="0" animBg="1"/>
      <p:bldP spid="23560" grpId="0" animBg="1"/>
      <p:bldP spid="23564" grpId="0" animBg="1"/>
      <p:bldP spid="23569" grpId="0" animBg="1"/>
      <p:bldP spid="23565" grpId="0" animBg="1"/>
      <p:bldP spid="23566" grpId="0" animBg="1"/>
      <p:bldP spid="23567" grpId="0" animBg="1"/>
      <p:bldP spid="23591" grpId="0" animBg="1"/>
      <p:bldP spid="235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E529CE-EDDE-4FBF-9D9F-3408F6ABB7A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318" name="Oval 54"/>
          <p:cNvSpPr>
            <a:spLocks noChangeArrowheads="1"/>
          </p:cNvSpPr>
          <p:nvPr/>
        </p:nvSpPr>
        <p:spPr bwMode="auto">
          <a:xfrm>
            <a:off x="838200" y="5973763"/>
            <a:ext cx="1524000" cy="581025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7162800" y="5138738"/>
            <a:ext cx="1981200" cy="762000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200400" y="2438400"/>
            <a:ext cx="5410200" cy="401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spcBef>
                <a:spcPct val="50000"/>
              </a:spcBef>
              <a:buFontTx/>
              <a:buChar char="•"/>
            </a:pPr>
            <a:r>
              <a:rPr lang="en-US" sz="2400" b="1"/>
              <a:t>Are paired, oval shaped organs</a:t>
            </a:r>
            <a:endParaRPr lang="en-US" sz="2000" b="1"/>
          </a:p>
          <a:p>
            <a:pPr marL="225425" indent="-225425">
              <a:spcBef>
                <a:spcPct val="50000"/>
              </a:spcBef>
              <a:buFontTx/>
              <a:buChar char="•"/>
            </a:pPr>
            <a:r>
              <a:rPr lang="en-US" sz="2400" b="1"/>
              <a:t>Produce sperm cells</a:t>
            </a:r>
          </a:p>
          <a:p>
            <a:pPr marL="225425" indent="-225425">
              <a:spcBef>
                <a:spcPct val="50000"/>
              </a:spcBef>
              <a:buFontTx/>
              <a:buChar char="•"/>
            </a:pPr>
            <a:r>
              <a:rPr lang="en-US" sz="2400" b="1"/>
              <a:t>Produce </a:t>
            </a:r>
            <a:r>
              <a:rPr lang="en-US" sz="2400" i="1"/>
              <a:t>testosterone</a:t>
            </a:r>
            <a:r>
              <a:rPr lang="en-US" sz="2400"/>
              <a:t> </a:t>
            </a:r>
            <a:r>
              <a:rPr lang="en-US" sz="2400" b="1"/>
              <a:t>(male sex hormone)</a:t>
            </a:r>
          </a:p>
          <a:p>
            <a:pPr marL="225425" indent="-225425">
              <a:spcBef>
                <a:spcPct val="50000"/>
              </a:spcBef>
              <a:buFontTx/>
              <a:buChar char="•"/>
            </a:pPr>
            <a:endParaRPr lang="en-US" sz="1200" b="1"/>
          </a:p>
          <a:p>
            <a:pPr marL="225425" indent="-225425">
              <a:spcBef>
                <a:spcPct val="50000"/>
              </a:spcBef>
              <a:buFontTx/>
              <a:buChar char="•"/>
            </a:pPr>
            <a:r>
              <a:rPr lang="en-US" sz="2400" b="1"/>
              <a:t>Have</a:t>
            </a:r>
            <a:r>
              <a:rPr lang="en-US" sz="2400" i="1"/>
              <a:t> seminiferous tubules</a:t>
            </a:r>
            <a:r>
              <a:rPr lang="en-US" sz="2400" b="1"/>
              <a:t>           coil throughout testes</a:t>
            </a:r>
          </a:p>
          <a:p>
            <a:pPr marL="225425" indent="-225425">
              <a:spcBef>
                <a:spcPct val="50000"/>
              </a:spcBef>
              <a:buFontTx/>
              <a:buChar char="•"/>
            </a:pPr>
            <a:r>
              <a:rPr lang="en-US" sz="2400" b="1"/>
              <a:t>Have </a:t>
            </a:r>
            <a:r>
              <a:rPr lang="en-US" sz="2400" i="1"/>
              <a:t>interstitial cells</a:t>
            </a:r>
            <a:r>
              <a:rPr lang="en-US" sz="2400" b="1"/>
              <a:t> (Leydig)        lie between seminiferous tubules</a:t>
            </a:r>
            <a:endParaRPr lang="en-US" sz="2400" i="1"/>
          </a:p>
        </p:txBody>
      </p:sp>
      <p:sp>
        <p:nvSpPr>
          <p:cNvPr id="11289" name="Oval 25"/>
          <p:cNvSpPr>
            <a:spLocks noChangeArrowheads="1"/>
          </p:cNvSpPr>
          <p:nvPr/>
        </p:nvSpPr>
        <p:spPr bwMode="auto">
          <a:xfrm>
            <a:off x="76200" y="4359275"/>
            <a:ext cx="3124200" cy="1143000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7010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Male Anatomy</a:t>
            </a:r>
          </a:p>
        </p:txBody>
      </p:sp>
      <p:sp>
        <p:nvSpPr>
          <p:cNvPr id="11275" name="WordArt 11"/>
          <p:cNvSpPr>
            <a:spLocks noChangeArrowheads="1" noChangeShapeType="1" noTextEdit="1"/>
          </p:cNvSpPr>
          <p:nvPr/>
        </p:nvSpPr>
        <p:spPr bwMode="auto">
          <a:xfrm>
            <a:off x="3657600" y="1828800"/>
            <a:ext cx="16954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Testes</a:t>
            </a:r>
          </a:p>
        </p:txBody>
      </p:sp>
      <p:pic>
        <p:nvPicPr>
          <p:cNvPr id="11278" name="Picture 14" descr="Bull anatomy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631" r="16803" b="4898"/>
          <a:stretch>
            <a:fillRect/>
          </a:stretch>
        </p:blipFill>
        <p:spPr>
          <a:xfrm>
            <a:off x="152400" y="1828800"/>
            <a:ext cx="2667000" cy="2522538"/>
          </a:xfrm>
          <a:noFill/>
        </p:spPr>
      </p:pic>
      <p:sp>
        <p:nvSpPr>
          <p:cNvPr id="11280" name="Line 16"/>
          <p:cNvSpPr>
            <a:spLocks noChangeShapeType="1"/>
          </p:cNvSpPr>
          <p:nvPr/>
        </p:nvSpPr>
        <p:spPr bwMode="auto">
          <a:xfrm flipV="1">
            <a:off x="1905000" y="2133600"/>
            <a:ext cx="1600200" cy="1828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oval" w="med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276600" y="3962400"/>
            <a:ext cx="2743200" cy="560388"/>
            <a:chOff x="2016" y="2815"/>
            <a:chExt cx="1776" cy="432"/>
          </a:xfrm>
        </p:grpSpPr>
        <p:sp>
          <p:nvSpPr>
            <p:cNvPr id="7200" name="Line 22"/>
            <p:cNvSpPr>
              <a:spLocks noChangeShapeType="1"/>
            </p:cNvSpPr>
            <p:nvPr/>
          </p:nvSpPr>
          <p:spPr bwMode="auto">
            <a:xfrm>
              <a:off x="3792" y="2815"/>
              <a:ext cx="0" cy="43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23"/>
            <p:cNvSpPr>
              <a:spLocks noChangeShapeType="1"/>
            </p:cNvSpPr>
            <p:nvPr/>
          </p:nvSpPr>
          <p:spPr bwMode="auto">
            <a:xfrm flipH="1">
              <a:off x="2016" y="3236"/>
              <a:ext cx="1776" cy="1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228600" y="4267200"/>
            <a:ext cx="2895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8043" dir="2689087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solidFill>
                  <a:srgbClr val="6699FF"/>
                </a:solidFill>
              </a:rPr>
              <a:t>causes development of secondary sex characteristics and sex behavior </a:t>
            </a:r>
          </a:p>
        </p:txBody>
      </p: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7620000" y="685800"/>
            <a:ext cx="990600" cy="838200"/>
            <a:chOff x="4800" y="432"/>
            <a:chExt cx="624" cy="528"/>
          </a:xfrm>
        </p:grpSpPr>
        <p:sp>
          <p:nvSpPr>
            <p:cNvPr id="7198" name="Oval 34"/>
            <p:cNvSpPr>
              <a:spLocks noChangeArrowheads="1"/>
            </p:cNvSpPr>
            <p:nvPr/>
          </p:nvSpPr>
          <p:spPr bwMode="auto">
            <a:xfrm>
              <a:off x="4800" y="576"/>
              <a:ext cx="448" cy="384"/>
            </a:xfrm>
            <a:prstGeom prst="ellips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Line 35"/>
            <p:cNvSpPr>
              <a:spLocks noChangeShapeType="1"/>
            </p:cNvSpPr>
            <p:nvPr/>
          </p:nvSpPr>
          <p:spPr bwMode="auto">
            <a:xfrm flipV="1">
              <a:off x="5173" y="432"/>
              <a:ext cx="251" cy="208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07" name="WordArt 43"/>
          <p:cNvSpPr>
            <a:spLocks noChangeArrowheads="1" noChangeShapeType="1" noTextEdit="1"/>
          </p:cNvSpPr>
          <p:nvPr/>
        </p:nvSpPr>
        <p:spPr bwMode="auto">
          <a:xfrm>
            <a:off x="5519738" y="2024063"/>
            <a:ext cx="19050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latin typeface="Arial Black"/>
              </a:rPr>
              <a:t>(testicles)</a:t>
            </a:r>
          </a:p>
        </p:txBody>
      </p: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5715000" y="4648200"/>
            <a:ext cx="2500313" cy="381000"/>
            <a:chOff x="3975" y="2928"/>
            <a:chExt cx="1200" cy="240"/>
          </a:xfrm>
        </p:grpSpPr>
        <p:sp>
          <p:nvSpPr>
            <p:cNvPr id="7195" name="Line 44"/>
            <p:cNvSpPr>
              <a:spLocks noChangeShapeType="1"/>
            </p:cNvSpPr>
            <p:nvPr/>
          </p:nvSpPr>
          <p:spPr bwMode="auto">
            <a:xfrm flipV="1">
              <a:off x="3984" y="2928"/>
              <a:ext cx="0" cy="144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45"/>
            <p:cNvSpPr>
              <a:spLocks noChangeShapeType="1"/>
            </p:cNvSpPr>
            <p:nvPr/>
          </p:nvSpPr>
          <p:spPr bwMode="auto">
            <a:xfrm>
              <a:off x="3975" y="2928"/>
              <a:ext cx="1200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47"/>
            <p:cNvSpPr>
              <a:spLocks noChangeShapeType="1"/>
            </p:cNvSpPr>
            <p:nvPr/>
          </p:nvSpPr>
          <p:spPr bwMode="auto">
            <a:xfrm>
              <a:off x="5166" y="2928"/>
              <a:ext cx="0" cy="24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7162800" y="5013325"/>
            <a:ext cx="2057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solidFill>
                  <a:srgbClr val="6699FF"/>
                </a:solidFill>
              </a:rPr>
              <a:t>site of sperm production and maturation</a:t>
            </a:r>
          </a:p>
        </p:txBody>
      </p: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1538288" y="5638800"/>
            <a:ext cx="4252912" cy="304800"/>
            <a:chOff x="969" y="3552"/>
            <a:chExt cx="2679" cy="192"/>
          </a:xfrm>
        </p:grpSpPr>
        <p:sp>
          <p:nvSpPr>
            <p:cNvPr id="7192" name="Line 50"/>
            <p:cNvSpPr>
              <a:spLocks noChangeShapeType="1"/>
            </p:cNvSpPr>
            <p:nvPr/>
          </p:nvSpPr>
          <p:spPr bwMode="auto">
            <a:xfrm flipV="1">
              <a:off x="3637" y="3552"/>
              <a:ext cx="0" cy="96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51"/>
            <p:cNvSpPr>
              <a:spLocks noChangeShapeType="1"/>
            </p:cNvSpPr>
            <p:nvPr/>
          </p:nvSpPr>
          <p:spPr bwMode="auto">
            <a:xfrm flipH="1">
              <a:off x="969" y="3552"/>
              <a:ext cx="2679" cy="0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52"/>
            <p:cNvSpPr>
              <a:spLocks noChangeShapeType="1"/>
            </p:cNvSpPr>
            <p:nvPr/>
          </p:nvSpPr>
          <p:spPr bwMode="auto">
            <a:xfrm>
              <a:off x="980" y="3552"/>
              <a:ext cx="0" cy="192"/>
            </a:xfrm>
            <a:prstGeom prst="line">
              <a:avLst/>
            </a:prstGeom>
            <a:noFill/>
            <a:ln w="38100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17" name="Text Box 53"/>
          <p:cNvSpPr txBox="1">
            <a:spLocks noChangeArrowheads="1"/>
          </p:cNvSpPr>
          <p:nvPr/>
        </p:nvSpPr>
        <p:spPr bwMode="auto">
          <a:xfrm>
            <a:off x="561975" y="5881688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solidFill>
                  <a:srgbClr val="6699FF"/>
                </a:solidFill>
              </a:rPr>
              <a:t>produce testosterone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1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1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1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1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00" decel="1000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13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900" decel="100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2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2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112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900" decel="100000" fill="hold"/>
                                        <p:tgtEl>
                                          <p:spTgt spid="1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900" decel="100000" fill="hold"/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8" grpId="0" animBg="1"/>
      <p:bldP spid="11313" grpId="0" animBg="1"/>
      <p:bldP spid="11289" grpId="0" animBg="1"/>
      <p:bldP spid="11270" grpId="0" animBg="1"/>
      <p:bldP spid="11271" grpId="0" animBg="1"/>
      <p:bldP spid="11272" grpId="0" animBg="1"/>
      <p:bldP spid="11275" grpId="0" animBg="1"/>
      <p:bldP spid="11280" grpId="0" animBg="1"/>
      <p:bldP spid="11288" grpId="0"/>
      <p:bldP spid="11307" grpId="0" animBg="1"/>
      <p:bldP spid="11312" grpId="0"/>
      <p:bldP spid="113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FD5353-DDAA-46AC-A52C-6CB07F810C3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3370" name="AutoShape 58"/>
          <p:cNvSpPr>
            <a:spLocks noChangeArrowheads="1"/>
          </p:cNvSpPr>
          <p:nvPr/>
        </p:nvSpPr>
        <p:spPr bwMode="auto">
          <a:xfrm>
            <a:off x="3200400" y="5334000"/>
            <a:ext cx="6400800" cy="2133600"/>
          </a:xfrm>
          <a:prstGeom prst="irregularSeal1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>
            <a:outerShdw dist="68392" dir="1308085" algn="ctr" rotWithShape="0">
              <a:srgbClr val="000066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60" name="Oval 48"/>
          <p:cNvSpPr>
            <a:spLocks noChangeArrowheads="1"/>
          </p:cNvSpPr>
          <p:nvPr/>
        </p:nvSpPr>
        <p:spPr bwMode="auto">
          <a:xfrm>
            <a:off x="304800" y="4267200"/>
            <a:ext cx="3048000" cy="2209800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WordArt 9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7010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Male Anatomy</a:t>
            </a:r>
          </a:p>
        </p:txBody>
      </p:sp>
      <p:pic>
        <p:nvPicPr>
          <p:cNvPr id="13323" name="Picture 11" descr="Bull anatomy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631" r="16803" b="4898"/>
          <a:stretch>
            <a:fillRect/>
          </a:stretch>
        </p:blipFill>
        <p:spPr>
          <a:xfrm>
            <a:off x="152400" y="1828800"/>
            <a:ext cx="2667000" cy="2522538"/>
          </a:xfrm>
          <a:noFill/>
        </p:spPr>
      </p:pic>
      <p:sp>
        <p:nvSpPr>
          <p:cNvPr id="13335" name="Line 23"/>
          <p:cNvSpPr>
            <a:spLocks noChangeShapeType="1"/>
          </p:cNvSpPr>
          <p:nvPr/>
        </p:nvSpPr>
        <p:spPr bwMode="auto">
          <a:xfrm flipV="1">
            <a:off x="2057400" y="2209800"/>
            <a:ext cx="14478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oval" w="med" len="sm"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3352800" y="2286000"/>
            <a:ext cx="5410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spcBef>
                <a:spcPct val="50000"/>
              </a:spcBef>
              <a:buFontTx/>
              <a:buChar char="•"/>
            </a:pPr>
            <a:r>
              <a:rPr lang="en-US" sz="2400" b="1"/>
              <a:t>Protects and supports the testes</a:t>
            </a:r>
          </a:p>
          <a:p>
            <a:pPr marL="225425" indent="-225425">
              <a:spcBef>
                <a:spcPct val="50000"/>
              </a:spcBef>
              <a:buFontTx/>
              <a:buChar char="•"/>
            </a:pPr>
            <a:r>
              <a:rPr lang="en-US" sz="2400" b="1"/>
              <a:t>Protects sperm</a:t>
            </a:r>
          </a:p>
          <a:p>
            <a:pPr marL="225425" indent="-225425">
              <a:spcBef>
                <a:spcPct val="50000"/>
              </a:spcBef>
              <a:buFontTx/>
              <a:buChar char="•"/>
            </a:pPr>
            <a:r>
              <a:rPr lang="en-US" sz="2400" b="1"/>
              <a:t>Regulates temperature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7620000" y="685800"/>
            <a:ext cx="990600" cy="838200"/>
            <a:chOff x="4800" y="432"/>
            <a:chExt cx="624" cy="528"/>
          </a:xfrm>
        </p:grpSpPr>
        <p:sp>
          <p:nvSpPr>
            <p:cNvPr id="8215" name="Oval 36"/>
            <p:cNvSpPr>
              <a:spLocks noChangeArrowheads="1"/>
            </p:cNvSpPr>
            <p:nvPr/>
          </p:nvSpPr>
          <p:spPr bwMode="auto">
            <a:xfrm>
              <a:off x="4800" y="576"/>
              <a:ext cx="448" cy="384"/>
            </a:xfrm>
            <a:prstGeom prst="ellips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Line 37"/>
            <p:cNvSpPr>
              <a:spLocks noChangeShapeType="1"/>
            </p:cNvSpPr>
            <p:nvPr/>
          </p:nvSpPr>
          <p:spPr bwMode="auto">
            <a:xfrm flipV="1">
              <a:off x="5173" y="432"/>
              <a:ext cx="251" cy="208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54" name="WordArt 42"/>
          <p:cNvSpPr>
            <a:spLocks noChangeArrowheads="1" noChangeShapeType="1" noTextEdit="1"/>
          </p:cNvSpPr>
          <p:nvPr/>
        </p:nvSpPr>
        <p:spPr bwMode="auto">
          <a:xfrm>
            <a:off x="3657600" y="1828800"/>
            <a:ext cx="16954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Scrotum</a:t>
            </a:r>
          </a:p>
        </p:txBody>
      </p:sp>
      <p:sp>
        <p:nvSpPr>
          <p:cNvPr id="13355" name="WordArt 43"/>
          <p:cNvSpPr>
            <a:spLocks noChangeArrowheads="1" noChangeShapeType="1" noTextEdit="1"/>
          </p:cNvSpPr>
          <p:nvPr/>
        </p:nvSpPr>
        <p:spPr bwMode="auto">
          <a:xfrm rot="-1002958">
            <a:off x="254000" y="4452938"/>
            <a:ext cx="2606675" cy="449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cremaster muscle</a:t>
            </a:r>
          </a:p>
        </p:txBody>
      </p:sp>
      <p:sp>
        <p:nvSpPr>
          <p:cNvPr id="13356" name="WordArt 44"/>
          <p:cNvSpPr>
            <a:spLocks noChangeArrowheads="1" noChangeShapeType="1" noTextEdit="1"/>
          </p:cNvSpPr>
          <p:nvPr/>
        </p:nvSpPr>
        <p:spPr bwMode="auto">
          <a:xfrm rot="-1002958">
            <a:off x="639763" y="5022850"/>
            <a:ext cx="2184400" cy="587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spermatic cord</a:t>
            </a:r>
          </a:p>
        </p:txBody>
      </p:sp>
      <p:sp>
        <p:nvSpPr>
          <p:cNvPr id="13357" name="WordArt 45"/>
          <p:cNvSpPr>
            <a:spLocks noChangeArrowheads="1" noChangeShapeType="1" noTextEdit="1"/>
          </p:cNvSpPr>
          <p:nvPr/>
        </p:nvSpPr>
        <p:spPr bwMode="auto">
          <a:xfrm rot="-1002958">
            <a:off x="439738" y="5630863"/>
            <a:ext cx="3048000" cy="449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tunica dartos muscle</a:t>
            </a:r>
          </a:p>
        </p:txBody>
      </p:sp>
      <p:sp>
        <p:nvSpPr>
          <p:cNvPr id="13359" name="AutoShape 47"/>
          <p:cNvSpPr>
            <a:spLocks/>
          </p:cNvSpPr>
          <p:nvPr/>
        </p:nvSpPr>
        <p:spPr bwMode="auto">
          <a:xfrm>
            <a:off x="3200400" y="4191000"/>
            <a:ext cx="762000" cy="2438400"/>
          </a:xfrm>
          <a:prstGeom prst="rightBrace">
            <a:avLst>
              <a:gd name="adj1" fmla="val 26667"/>
              <a:gd name="adj2" fmla="val 50000"/>
            </a:avLst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>
            <a:off x="3276600" y="4024313"/>
            <a:ext cx="54864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3886200" y="4114800"/>
            <a:ext cx="52578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spcBef>
                <a:spcPct val="50000"/>
              </a:spcBef>
              <a:buFontTx/>
              <a:buChar char="•"/>
            </a:pPr>
            <a:r>
              <a:rPr lang="en-US" sz="2400" b="1"/>
              <a:t>Lie within the wall of the scrotum</a:t>
            </a:r>
          </a:p>
          <a:p>
            <a:pPr marL="225425" indent="-225425">
              <a:spcBef>
                <a:spcPct val="50000"/>
              </a:spcBef>
              <a:buFontTx/>
              <a:buChar char="•"/>
            </a:pPr>
            <a:r>
              <a:rPr lang="en-US" sz="2400" b="1"/>
              <a:t>Raise or lower the testes to maintain constant testicular temperature</a:t>
            </a:r>
            <a:endParaRPr lang="en-US" sz="2400" b="1">
              <a:cs typeface="Arial" charset="0"/>
            </a:endParaRPr>
          </a:p>
        </p:txBody>
      </p:sp>
      <p:sp>
        <p:nvSpPr>
          <p:cNvPr id="13371" name="Text Box 59"/>
          <p:cNvSpPr txBox="1">
            <a:spLocks noChangeArrowheads="1"/>
          </p:cNvSpPr>
          <p:nvPr/>
        </p:nvSpPr>
        <p:spPr bwMode="auto">
          <a:xfrm>
            <a:off x="4419600" y="5867400"/>
            <a:ext cx="3962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Temperature should be 4 – 6</a:t>
            </a:r>
            <a:r>
              <a:rPr lang="en-US" b="1">
                <a:solidFill>
                  <a:schemeClr val="bg1"/>
                </a:solidFill>
                <a:cs typeface="Arial" charset="0"/>
              </a:rPr>
              <a:t>° below body temperature for normal sperm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3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3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3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1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1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3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3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70" grpId="0" animBg="1"/>
      <p:bldP spid="13360" grpId="0" animBg="1"/>
      <p:bldP spid="13319" grpId="0" animBg="1"/>
      <p:bldP spid="13320" grpId="0" animBg="1"/>
      <p:bldP spid="13321" grpId="0" animBg="1"/>
      <p:bldP spid="13335" grpId="0" animBg="1"/>
      <p:bldP spid="13354" grpId="0" animBg="1"/>
      <p:bldP spid="13355" grpId="0" animBg="1"/>
      <p:bldP spid="13356" grpId="0" animBg="1"/>
      <p:bldP spid="13357" grpId="0" animBg="1"/>
      <p:bldP spid="13359" grpId="0" animBg="1"/>
      <p:bldP spid="13361" grpId="0" animBg="1"/>
      <p:bldP spid="133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DD8F94-9738-47D0-9041-BA5A5459B35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6460" name="Oval 76"/>
          <p:cNvSpPr>
            <a:spLocks noChangeArrowheads="1"/>
          </p:cNvSpPr>
          <p:nvPr/>
        </p:nvSpPr>
        <p:spPr bwMode="auto">
          <a:xfrm>
            <a:off x="6748463" y="4786313"/>
            <a:ext cx="2366962" cy="1828800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WordArt 7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7010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Male Anatomy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20000" y="685800"/>
            <a:ext cx="990600" cy="838200"/>
            <a:chOff x="4800" y="432"/>
            <a:chExt cx="624" cy="528"/>
          </a:xfrm>
        </p:grpSpPr>
        <p:sp>
          <p:nvSpPr>
            <p:cNvPr id="9239" name="Oval 9"/>
            <p:cNvSpPr>
              <a:spLocks noChangeArrowheads="1"/>
            </p:cNvSpPr>
            <p:nvPr/>
          </p:nvSpPr>
          <p:spPr bwMode="auto">
            <a:xfrm>
              <a:off x="4800" y="576"/>
              <a:ext cx="448" cy="384"/>
            </a:xfrm>
            <a:prstGeom prst="ellips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Line 10"/>
            <p:cNvSpPr>
              <a:spLocks noChangeShapeType="1"/>
            </p:cNvSpPr>
            <p:nvPr/>
          </p:nvSpPr>
          <p:spPr bwMode="auto">
            <a:xfrm flipV="1">
              <a:off x="5173" y="432"/>
              <a:ext cx="251" cy="208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6395" name="Picture 11" descr="Bull anatom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7631" r="16803" b="4898"/>
          <a:stretch>
            <a:fillRect/>
          </a:stretch>
        </p:blipFill>
        <p:spPr bwMode="auto">
          <a:xfrm>
            <a:off x="152400" y="1828800"/>
            <a:ext cx="2667000" cy="252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8" name="Line 14"/>
          <p:cNvSpPr>
            <a:spLocks noChangeShapeType="1"/>
          </p:cNvSpPr>
          <p:nvPr/>
        </p:nvSpPr>
        <p:spPr bwMode="auto">
          <a:xfrm flipV="1">
            <a:off x="1752600" y="2133600"/>
            <a:ext cx="17526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oval" w="med" len="sm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352800" y="2379663"/>
            <a:ext cx="54102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spcBef>
                <a:spcPct val="50000"/>
              </a:spcBef>
              <a:buFontTx/>
              <a:buChar char="•"/>
            </a:pPr>
            <a:r>
              <a:rPr lang="en-US" sz="2400" b="1"/>
              <a:t>Is a coiled tube, attached to each testis</a:t>
            </a:r>
          </a:p>
          <a:p>
            <a:pPr marL="225425" indent="-225425">
              <a:spcBef>
                <a:spcPct val="50000"/>
              </a:spcBef>
              <a:buFontTx/>
              <a:buChar char="•"/>
            </a:pPr>
            <a:r>
              <a:rPr lang="en-US" sz="2400" b="1"/>
              <a:t>Is responsible for further maturation, storage and transportation of sperm cells </a:t>
            </a:r>
          </a:p>
        </p:txBody>
      </p:sp>
      <p:sp>
        <p:nvSpPr>
          <p:cNvPr id="16400" name="WordArt 16"/>
          <p:cNvSpPr>
            <a:spLocks noChangeArrowheads="1" noChangeShapeType="1" noTextEdit="1"/>
          </p:cNvSpPr>
          <p:nvPr/>
        </p:nvSpPr>
        <p:spPr bwMode="auto">
          <a:xfrm>
            <a:off x="3657600" y="1828800"/>
            <a:ext cx="2438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Epididymis</a:t>
            </a:r>
          </a:p>
        </p:txBody>
      </p:sp>
      <p:sp>
        <p:nvSpPr>
          <p:cNvPr id="16401" name="WordArt 17"/>
          <p:cNvSpPr>
            <a:spLocks noChangeArrowheads="1" noChangeShapeType="1" noTextEdit="1"/>
          </p:cNvSpPr>
          <p:nvPr/>
        </p:nvSpPr>
        <p:spPr bwMode="auto">
          <a:xfrm>
            <a:off x="152400" y="4556125"/>
            <a:ext cx="3200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Vas deferens</a:t>
            </a:r>
          </a:p>
        </p:txBody>
      </p:sp>
      <p:sp>
        <p:nvSpPr>
          <p:cNvPr id="9232" name="Freeform 25"/>
          <p:cNvSpPr>
            <a:spLocks/>
          </p:cNvSpPr>
          <p:nvPr/>
        </p:nvSpPr>
        <p:spPr bwMode="auto">
          <a:xfrm>
            <a:off x="5311775" y="4724400"/>
            <a:ext cx="458788" cy="382588"/>
          </a:xfrm>
          <a:custGeom>
            <a:avLst/>
            <a:gdLst>
              <a:gd name="T0" fmla="*/ 2147483647 w 289"/>
              <a:gd name="T1" fmla="*/ 2147483647 h 483"/>
              <a:gd name="T2" fmla="*/ 2147483647 w 289"/>
              <a:gd name="T3" fmla="*/ 0 h 483"/>
              <a:gd name="T4" fmla="*/ 2147483647 w 289"/>
              <a:gd name="T5" fmla="*/ 2147483647 h 483"/>
              <a:gd name="T6" fmla="*/ 2147483647 w 289"/>
              <a:gd name="T7" fmla="*/ 2147483647 h 483"/>
              <a:gd name="T8" fmla="*/ 2147483647 w 289"/>
              <a:gd name="T9" fmla="*/ 2147483647 h 483"/>
              <a:gd name="T10" fmla="*/ 2147483647 w 289"/>
              <a:gd name="T11" fmla="*/ 2147483647 h 483"/>
              <a:gd name="T12" fmla="*/ 0 w 289"/>
              <a:gd name="T13" fmla="*/ 2147483647 h 483"/>
              <a:gd name="T14" fmla="*/ 0 w 289"/>
              <a:gd name="T15" fmla="*/ 2147483647 h 483"/>
              <a:gd name="T16" fmla="*/ 2147483647 w 289"/>
              <a:gd name="T17" fmla="*/ 2147483647 h 483"/>
              <a:gd name="T18" fmla="*/ 2147483647 w 289"/>
              <a:gd name="T19" fmla="*/ 2147483647 h 483"/>
              <a:gd name="T20" fmla="*/ 2147483647 w 289"/>
              <a:gd name="T21" fmla="*/ 2147483647 h 483"/>
              <a:gd name="T22" fmla="*/ 2147483647 w 289"/>
              <a:gd name="T23" fmla="*/ 2147483647 h 483"/>
              <a:gd name="T24" fmla="*/ 2147483647 w 289"/>
              <a:gd name="T25" fmla="*/ 2147483647 h 483"/>
              <a:gd name="T26" fmla="*/ 2147483647 w 289"/>
              <a:gd name="T27" fmla="*/ 2147483647 h 483"/>
              <a:gd name="T28" fmla="*/ 2147483647 w 289"/>
              <a:gd name="T29" fmla="*/ 2147483647 h 483"/>
              <a:gd name="T30" fmla="*/ 2147483647 w 289"/>
              <a:gd name="T31" fmla="*/ 2147483647 h 483"/>
              <a:gd name="T32" fmla="*/ 2147483647 w 289"/>
              <a:gd name="T33" fmla="*/ 2147483647 h 483"/>
              <a:gd name="T34" fmla="*/ 2147483647 w 289"/>
              <a:gd name="T35" fmla="*/ 2147483647 h 48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89"/>
              <a:gd name="T55" fmla="*/ 0 h 483"/>
              <a:gd name="T56" fmla="*/ 289 w 289"/>
              <a:gd name="T57" fmla="*/ 483 h 48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89" h="483">
                <a:moveTo>
                  <a:pt x="214" y="30"/>
                </a:moveTo>
                <a:lnTo>
                  <a:pt x="163" y="0"/>
                </a:lnTo>
                <a:lnTo>
                  <a:pt x="120" y="21"/>
                </a:lnTo>
                <a:lnTo>
                  <a:pt x="69" y="63"/>
                </a:lnTo>
                <a:lnTo>
                  <a:pt x="44" y="146"/>
                </a:lnTo>
                <a:lnTo>
                  <a:pt x="19" y="230"/>
                </a:lnTo>
                <a:lnTo>
                  <a:pt x="0" y="359"/>
                </a:lnTo>
                <a:lnTo>
                  <a:pt x="0" y="441"/>
                </a:lnTo>
                <a:lnTo>
                  <a:pt x="25" y="471"/>
                </a:lnTo>
                <a:lnTo>
                  <a:pt x="63" y="483"/>
                </a:lnTo>
                <a:lnTo>
                  <a:pt x="150" y="462"/>
                </a:lnTo>
                <a:lnTo>
                  <a:pt x="239" y="411"/>
                </a:lnTo>
                <a:lnTo>
                  <a:pt x="269" y="367"/>
                </a:lnTo>
                <a:lnTo>
                  <a:pt x="289" y="293"/>
                </a:lnTo>
                <a:lnTo>
                  <a:pt x="281" y="230"/>
                </a:lnTo>
                <a:lnTo>
                  <a:pt x="264" y="125"/>
                </a:lnTo>
                <a:lnTo>
                  <a:pt x="214" y="3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49" name="Line 65"/>
          <p:cNvSpPr>
            <a:spLocks noChangeShapeType="1"/>
          </p:cNvSpPr>
          <p:nvPr/>
        </p:nvSpPr>
        <p:spPr bwMode="auto">
          <a:xfrm flipV="1">
            <a:off x="609600" y="3048000"/>
            <a:ext cx="83820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sm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50" name="Text Box 66"/>
          <p:cNvSpPr txBox="1">
            <a:spLocks noChangeArrowheads="1"/>
          </p:cNvSpPr>
          <p:nvPr/>
        </p:nvSpPr>
        <p:spPr bwMode="auto">
          <a:xfrm>
            <a:off x="381000" y="5089525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spcBef>
                <a:spcPct val="50000"/>
              </a:spcBef>
              <a:buFontTx/>
              <a:buChar char="•"/>
            </a:pPr>
            <a:r>
              <a:rPr lang="en-US" sz="2400" b="1"/>
              <a:t>Transports sperm from the epididymis                              to the </a:t>
            </a:r>
            <a:r>
              <a:rPr lang="en-US" sz="2400" i="1"/>
              <a:t>urethra</a:t>
            </a:r>
            <a:r>
              <a:rPr lang="en-US" sz="2400" b="1"/>
              <a:t> </a:t>
            </a:r>
          </a:p>
        </p:txBody>
      </p:sp>
      <p:sp>
        <p:nvSpPr>
          <p:cNvPr id="16456" name="WordArt 72"/>
          <p:cNvSpPr>
            <a:spLocks noChangeArrowheads="1" noChangeShapeType="1" noTextEdit="1"/>
          </p:cNvSpPr>
          <p:nvPr/>
        </p:nvSpPr>
        <p:spPr bwMode="auto">
          <a:xfrm>
            <a:off x="3505200" y="4708525"/>
            <a:ext cx="2362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latin typeface="Arial Black"/>
              </a:rPr>
              <a:t>(ductus deferens)</a:t>
            </a:r>
          </a:p>
        </p:txBody>
      </p:sp>
      <p:sp>
        <p:nvSpPr>
          <p:cNvPr id="16463" name="Text Box 79"/>
          <p:cNvSpPr txBox="1">
            <a:spLocks noChangeArrowheads="1"/>
          </p:cNvSpPr>
          <p:nvPr/>
        </p:nvSpPr>
        <p:spPr bwMode="auto">
          <a:xfrm>
            <a:off x="533400" y="5943600"/>
            <a:ext cx="5791200" cy="638175"/>
          </a:xfrm>
          <a:prstGeom prst="rect">
            <a:avLst/>
          </a:prstGeom>
          <a:noFill/>
          <a:ln w="57150" cap="rnd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latin typeface="Verdana" pitchFamily="34" charset="0"/>
              </a:rPr>
              <a:t>Because location of testes vary among livestock   species, location of the epididymis varies</a:t>
            </a:r>
          </a:p>
        </p:txBody>
      </p:sp>
      <p:sp>
        <p:nvSpPr>
          <p:cNvPr id="16465" name="Line 81"/>
          <p:cNvSpPr>
            <a:spLocks noChangeShapeType="1"/>
          </p:cNvSpPr>
          <p:nvPr/>
        </p:nvSpPr>
        <p:spPr bwMode="auto">
          <a:xfrm>
            <a:off x="2667000" y="5715000"/>
            <a:ext cx="40386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934200" y="4949825"/>
            <a:ext cx="2090738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2000" i="1"/>
              <a:t>carries urine from the bladder</a:t>
            </a:r>
          </a:p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n-US" sz="2000" i="1"/>
              <a:t>carries sperm and fluid from accessory sex organs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6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4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16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6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>
                                            <p:txEl>
                                              <p:charRg st="0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450">
                                            <p:txEl>
                                              <p:charRg st="0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450">
                                            <p:txEl>
                                              <p:charRg st="0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6450">
                                            <p:txEl>
                                              <p:charRg st="0" end="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16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16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5" dur="500"/>
                                        <p:tgtEl>
                                          <p:spTgt spid="1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60" grpId="0" animBg="1"/>
      <p:bldP spid="16389" grpId="0" animBg="1"/>
      <p:bldP spid="16390" grpId="0" animBg="1"/>
      <p:bldP spid="16391" grpId="0" animBg="1"/>
      <p:bldP spid="16398" grpId="0" animBg="1"/>
      <p:bldP spid="16400" grpId="0" animBg="1"/>
      <p:bldP spid="16401" grpId="0" animBg="1"/>
      <p:bldP spid="16449" grpId="0" animBg="1"/>
      <p:bldP spid="16456" grpId="0" animBg="1"/>
      <p:bldP spid="16463" grpId="0" animBg="1"/>
      <p:bldP spid="16465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6842F7-75F1-4F17-BDCA-C96AD8B3E68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7452" name="Oval 44"/>
          <p:cNvSpPr>
            <a:spLocks noChangeArrowheads="1"/>
          </p:cNvSpPr>
          <p:nvPr/>
        </p:nvSpPr>
        <p:spPr bwMode="auto">
          <a:xfrm>
            <a:off x="6858000" y="1828800"/>
            <a:ext cx="1905000" cy="914400"/>
          </a:xfrm>
          <a:prstGeom prst="ellipse">
            <a:avLst/>
          </a:prstGeom>
          <a:solidFill>
            <a:srgbClr val="FFFF99">
              <a:alpha val="8117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6629400" y="1828800"/>
            <a:ext cx="2362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>
                <a:solidFill>
                  <a:srgbClr val="6699FF"/>
                </a:solidFill>
              </a:rPr>
              <a:t>sperm plus the added accessory fluids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457200" y="2362200"/>
            <a:ext cx="8458200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>
              <a:spcBef>
                <a:spcPct val="50000"/>
              </a:spcBef>
              <a:buFontTx/>
              <a:buChar char="•"/>
            </a:pPr>
            <a:r>
              <a:rPr lang="en-US" sz="2400" b="1"/>
              <a:t>Provide 95-98 percent of total </a:t>
            </a:r>
            <a:r>
              <a:rPr lang="en-US" sz="2400" i="1"/>
              <a:t>ejaculate</a:t>
            </a:r>
            <a:endParaRPr lang="en-US" sz="2400" b="1"/>
          </a:p>
          <a:p>
            <a:pPr marL="225425" indent="-225425"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sz="2400" b="1"/>
              <a:t>Include:</a:t>
            </a:r>
          </a:p>
          <a:p>
            <a:pPr marL="914400" lvl="1" indent="-393700">
              <a:lnSpc>
                <a:spcPct val="75000"/>
              </a:lnSpc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seminal vesicles (vesicular glands)</a:t>
            </a:r>
            <a:endParaRPr lang="en-US" sz="2400" b="1" u="sng"/>
          </a:p>
          <a:p>
            <a:pPr marL="1377950" lvl="2" indent="-293688">
              <a:lnSpc>
                <a:spcPct val="75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 b="1"/>
              <a:t>secrete fluids providing energy and buffers to sperm</a:t>
            </a:r>
          </a:p>
          <a:p>
            <a:pPr marL="914400" lvl="1" indent="-393700">
              <a:lnSpc>
                <a:spcPct val="75000"/>
              </a:lnSpc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prostate gland</a:t>
            </a:r>
          </a:p>
          <a:p>
            <a:pPr marL="1377950" lvl="2" indent="-293688">
              <a:lnSpc>
                <a:spcPct val="75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 b="1"/>
              <a:t>secretes a thick, milky fluid high in inorganic ions</a:t>
            </a:r>
          </a:p>
          <a:p>
            <a:pPr marL="914400" lvl="1" indent="-393700">
              <a:lnSpc>
                <a:spcPct val="75000"/>
              </a:lnSpc>
              <a:spcBef>
                <a:spcPct val="50000"/>
              </a:spcBef>
              <a:buFont typeface="Webdings" pitchFamily="18" charset="2"/>
              <a:buChar char="ï"/>
            </a:pPr>
            <a:r>
              <a:rPr lang="en-US" sz="2400" b="1"/>
              <a:t>bulbourethral glands (Cowper’s glands)</a:t>
            </a:r>
          </a:p>
          <a:p>
            <a:pPr marL="1377950" lvl="2" indent="-293688">
              <a:lnSpc>
                <a:spcPct val="75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2400" b="1"/>
              <a:t>secrete fluids before ejaculation to clean urethra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 rot="5400000">
            <a:off x="3848100" y="-3543300"/>
            <a:ext cx="1447800" cy="9144000"/>
          </a:xfrm>
          <a:prstGeom prst="rect">
            <a:avLst/>
          </a:prstGeom>
          <a:gradFill rotWithShape="1">
            <a:gsLst>
              <a:gs pos="0">
                <a:srgbClr val="FFFF00">
                  <a:alpha val="30000"/>
                </a:srgbClr>
              </a:gs>
              <a:gs pos="50000">
                <a:schemeClr val="bg1">
                  <a:alpha val="55000"/>
                </a:schemeClr>
              </a:gs>
              <a:gs pos="100000">
                <a:srgbClr val="FFFF00">
                  <a:alpha val="3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685800" y="1447800"/>
            <a:ext cx="64008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990600" y="1676400"/>
            <a:ext cx="60960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WordArt 7"/>
          <p:cNvSpPr>
            <a:spLocks noChangeArrowheads="1" noChangeShapeType="1" noTextEdit="1"/>
          </p:cNvSpPr>
          <p:nvPr/>
        </p:nvSpPr>
        <p:spPr bwMode="auto">
          <a:xfrm>
            <a:off x="381000" y="457200"/>
            <a:ext cx="7010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44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56796" dir="1593903" algn="ctr" rotWithShape="0">
                    <a:srgbClr val="000066"/>
                  </a:outerShdw>
                </a:effectLst>
                <a:latin typeface="Arial Black"/>
              </a:rPr>
              <a:t>Male Anatomy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620000" y="685800"/>
            <a:ext cx="990600" cy="838200"/>
            <a:chOff x="4800" y="432"/>
            <a:chExt cx="624" cy="528"/>
          </a:xfrm>
        </p:grpSpPr>
        <p:sp>
          <p:nvSpPr>
            <p:cNvPr id="10256" name="Oval 9"/>
            <p:cNvSpPr>
              <a:spLocks noChangeArrowheads="1"/>
            </p:cNvSpPr>
            <p:nvPr/>
          </p:nvSpPr>
          <p:spPr bwMode="auto">
            <a:xfrm>
              <a:off x="4800" y="576"/>
              <a:ext cx="448" cy="384"/>
            </a:xfrm>
            <a:prstGeom prst="ellips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Line 10"/>
            <p:cNvSpPr>
              <a:spLocks noChangeShapeType="1"/>
            </p:cNvSpPr>
            <p:nvPr/>
          </p:nvSpPr>
          <p:spPr bwMode="auto">
            <a:xfrm flipV="1">
              <a:off x="5173" y="432"/>
              <a:ext cx="251" cy="208"/>
            </a:xfrm>
            <a:prstGeom prst="line">
              <a:avLst/>
            </a:prstGeom>
            <a:noFill/>
            <a:ln w="76200">
              <a:solidFill>
                <a:srgbClr val="00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33" name="WordArt 25"/>
          <p:cNvSpPr>
            <a:spLocks noChangeArrowheads="1" noChangeShapeType="1" noTextEdit="1"/>
          </p:cNvSpPr>
          <p:nvPr/>
        </p:nvSpPr>
        <p:spPr bwMode="auto">
          <a:xfrm>
            <a:off x="457200" y="1828800"/>
            <a:ext cx="4267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28575">
                  <a:solidFill>
                    <a:srgbClr val="000066"/>
                  </a:solidFill>
                  <a:round/>
                  <a:headEnd/>
                  <a:tailEnd/>
                </a:ln>
                <a:solidFill>
                  <a:srgbClr val="6699FF"/>
                </a:solidFill>
                <a:effectLst>
                  <a:outerShdw dist="35921" dir="2700000" algn="ctr" rotWithShape="0">
                    <a:srgbClr val="000066"/>
                  </a:outerShdw>
                </a:effectLst>
                <a:latin typeface="Arial Black"/>
              </a:rPr>
              <a:t>Accessory Glands</a:t>
            </a:r>
          </a:p>
        </p:txBody>
      </p:sp>
      <p:sp>
        <p:nvSpPr>
          <p:cNvPr id="17454" name="Line 46"/>
          <p:cNvSpPr>
            <a:spLocks noChangeShapeType="1"/>
          </p:cNvSpPr>
          <p:nvPr/>
        </p:nvSpPr>
        <p:spPr bwMode="auto">
          <a:xfrm flipV="1">
            <a:off x="5181600" y="2133600"/>
            <a:ext cx="0" cy="3048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5" name="Line 47"/>
          <p:cNvSpPr>
            <a:spLocks noChangeShapeType="1"/>
          </p:cNvSpPr>
          <p:nvPr/>
        </p:nvSpPr>
        <p:spPr bwMode="auto">
          <a:xfrm>
            <a:off x="5181600" y="2133600"/>
            <a:ext cx="160020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7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17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7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7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17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7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7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17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7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7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1000"/>
                                        <p:tgtEl>
                                          <p:spTgt spid="17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2" grpId="0" animBg="1"/>
      <p:bldP spid="17451" grpId="0"/>
      <p:bldP spid="17413" grpId="0" animBg="1"/>
      <p:bldP spid="17414" grpId="0" animBg="1"/>
      <p:bldP spid="17415" grpId="0" animBg="1"/>
      <p:bldP spid="17433" grpId="0" animBg="1"/>
      <p:bldP spid="17454" grpId="0" animBg="1"/>
      <p:bldP spid="1745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3599</TotalTime>
  <Words>1673</Words>
  <Application>Microsoft Office PowerPoint</Application>
  <PresentationFormat>On-screen Show (4:3)</PresentationFormat>
  <Paragraphs>420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</vt:vector>
  </TitlesOfParts>
  <Company>CEV Multimedia,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Clayton Franklin</dc:creator>
  <cp:lastModifiedBy> </cp:lastModifiedBy>
  <cp:revision>161</cp:revision>
  <dcterms:created xsi:type="dcterms:W3CDTF">2002-12-29T07:18:36Z</dcterms:created>
  <dcterms:modified xsi:type="dcterms:W3CDTF">2014-06-11T14:23:20Z</dcterms:modified>
</cp:coreProperties>
</file>