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318" r:id="rId4"/>
    <p:sldId id="258" r:id="rId5"/>
    <p:sldId id="259" r:id="rId6"/>
    <p:sldId id="324" r:id="rId7"/>
    <p:sldId id="308" r:id="rId8"/>
    <p:sldId id="319" r:id="rId9"/>
    <p:sldId id="262" r:id="rId10"/>
    <p:sldId id="263" r:id="rId11"/>
    <p:sldId id="309" r:id="rId12"/>
    <p:sldId id="299" r:id="rId13"/>
    <p:sldId id="264" r:id="rId14"/>
    <p:sldId id="297" r:id="rId15"/>
    <p:sldId id="298" r:id="rId16"/>
    <p:sldId id="310" r:id="rId17"/>
    <p:sldId id="327" r:id="rId18"/>
    <p:sldId id="328" r:id="rId19"/>
    <p:sldId id="329" r:id="rId20"/>
    <p:sldId id="330" r:id="rId21"/>
    <p:sldId id="331" r:id="rId22"/>
    <p:sldId id="266" r:id="rId23"/>
    <p:sldId id="300" r:id="rId24"/>
    <p:sldId id="326" r:id="rId25"/>
    <p:sldId id="267" r:id="rId26"/>
    <p:sldId id="301" r:id="rId27"/>
    <p:sldId id="268" r:id="rId28"/>
    <p:sldId id="311" r:id="rId29"/>
    <p:sldId id="269" r:id="rId30"/>
    <p:sldId id="312" r:id="rId31"/>
    <p:sldId id="270" r:id="rId32"/>
    <p:sldId id="320" r:id="rId33"/>
    <p:sldId id="273" r:id="rId34"/>
    <p:sldId id="274" r:id="rId35"/>
    <p:sldId id="313" r:id="rId36"/>
    <p:sldId id="303" r:id="rId37"/>
    <p:sldId id="276" r:id="rId38"/>
    <p:sldId id="302" r:id="rId39"/>
    <p:sldId id="271" r:id="rId40"/>
    <p:sldId id="314" r:id="rId41"/>
    <p:sldId id="272" r:id="rId42"/>
    <p:sldId id="304" r:id="rId43"/>
    <p:sldId id="305" r:id="rId44"/>
    <p:sldId id="315" r:id="rId45"/>
    <p:sldId id="321" r:id="rId46"/>
    <p:sldId id="278" r:id="rId47"/>
    <p:sldId id="279" r:id="rId48"/>
    <p:sldId id="280" r:id="rId49"/>
    <p:sldId id="306" r:id="rId50"/>
    <p:sldId id="281" r:id="rId51"/>
    <p:sldId id="325" r:id="rId52"/>
    <p:sldId id="322" r:id="rId53"/>
    <p:sldId id="282" r:id="rId54"/>
    <p:sldId id="283" r:id="rId55"/>
    <p:sldId id="316" r:id="rId56"/>
    <p:sldId id="284" r:id="rId57"/>
    <p:sldId id="307" r:id="rId58"/>
    <p:sldId id="285" r:id="rId59"/>
    <p:sldId id="286" r:id="rId60"/>
    <p:sldId id="323" r:id="rId61"/>
    <p:sldId id="287" r:id="rId62"/>
    <p:sldId id="288" r:id="rId63"/>
    <p:sldId id="289" r:id="rId64"/>
    <p:sldId id="317" r:id="rId65"/>
    <p:sldId id="294" r:id="rId66"/>
    <p:sldId id="295" r:id="rId67"/>
  </p:sldIdLst>
  <p:sldSz cx="9144000" cy="6858000" type="screen4x3"/>
  <p:notesSz cx="7315200" cy="96012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660"/>
  </p:normalViewPr>
  <p:slideViewPr>
    <p:cSldViewPr>
      <p:cViewPr>
        <p:scale>
          <a:sx n="70" d="100"/>
          <a:sy n="70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C986453-5923-4C35-AA79-F8C7052B95E6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EB1D85-0984-4853-8FFB-C4571683D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FA4BF-AC55-43E4-BA98-0861C960B8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C629B-36E4-4366-B884-21B216DBAA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97D6F-1A0C-4707-8E42-D10A2D718D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5A673-8F5D-4BC6-BAED-4A837EB5E8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883AB-3895-4726-9777-FAC47B322C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26659-1183-4468-AFF3-90687ADE29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16113-31B4-41EE-9ECA-8DB600CC22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50248-E58E-4481-A1A3-04F7AFDED6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77F649-2EBE-4084-9C30-8DEECC1AD96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4F070-D4CC-4D35-9A97-D50A9856FA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83576-901A-4EB4-92D0-58DFFCC752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DF899-B348-486B-BB4C-FEF418A156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0BC11-CCC1-4236-9240-357474E3E0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D720E-7A20-40B3-80FE-3FA0E0570E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EB57D-3227-44A9-9AF4-346C12F960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2F5D0E-F50D-4ED6-BD28-1FEF79ECB6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34987-D0E2-4391-BC04-3738609CF1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D8FA1-9CCB-4C1D-8A9D-99BFE59CF0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80C8A-E274-4506-971F-BE96F4EAC8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0789B-B7B2-4AC8-B7FC-E4ECA370FC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BC87E-9A57-4C26-B200-3BDA7CDD18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3DD3E-2FEB-4A21-9BCA-543A6F7420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A68CF-C45D-4340-91E4-8D1D748DCD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15366-8688-4721-9399-800E4E3129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99012-5030-49D1-BF08-ADD5E73C56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FB47A-E527-448D-8179-5278A8A611E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ACBB9-363A-49FB-A5FB-DA7BFF167E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27F6B-F1AA-4CC9-B9A0-EF09EA869D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51EAC-8458-4E95-BBF9-76FCA015E1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4D86E-2C2C-46CB-AD43-BDF40AE2F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475DF-4BE9-44D8-A45B-9AE3BAA3C4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C84AD-3F40-4221-A2BD-D89306649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76E95-C19A-46D8-ACC9-CC8A39504B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B0293-7B00-4B13-83A0-1254A9F427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91710-660C-4419-B02F-9F908715C7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35D12-F337-41D7-B024-5697F9643D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DC6CC-E287-4B80-AD8A-25385E2F58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582D6-6AD1-4A2D-9F65-75D2C25EE1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ED25A-57B9-47EE-9704-3ADC4EB98B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961FEC-9E06-484D-BF08-F093DEBA6FC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57F7C-7765-436C-A041-4A316C8E9E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6DC9A-A21B-403F-8513-2D65B81AC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9A28A-6B31-4AAF-BA51-F7056FCFC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0A590-BFD3-440F-A78D-F797259F92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F252E-880F-4457-B8BA-165DFA25B5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F4ACD-0F6C-42B8-BADF-A26CA3BD21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A3C24-0604-4497-9820-12482BF53E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933140-5765-4FC0-83F7-0775C197090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4691A-7E57-4ACB-98C6-8D867A54FB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87532-444C-4FDF-B18D-970A2B6926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39E7F-4DA9-49C4-8A0D-BD84C39781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68A8D-70FF-4FF1-AA44-D71770D86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342506-5297-4BD7-B12C-EEBEBD7791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8814D-6CF0-4C3C-BD92-07522EDFA5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01A61-A0DA-46DF-99A1-D19141C0A3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062FE-E4CB-42EC-AD02-6877776B67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55EB6C-2BF2-4A34-B828-693C6E92027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0EF6A-57ED-4A05-9375-C6DD9D1EBB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FAF7C-D559-41E4-81C4-69DB7C5488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8B5EA-F036-4B10-9AFD-222EA8F76D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3504C-0E9A-45DB-865E-C7E5F82263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D07EE-FA4E-44A3-921F-52578FAF45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81878-3E0C-4095-A799-FC7B25AB0B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A6D11-566E-4DE5-80B0-1A502A0DF3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7DC92-853D-4D5A-B057-81A957AB1C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5912E-C15E-4832-85A0-5C1E0F515D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eneticsbg copy.jpg"/>
          <p:cNvPicPr>
            <a:picLocks noChangeAspect="1"/>
          </p:cNvPicPr>
          <p:nvPr/>
        </p:nvPicPr>
        <p:blipFill>
          <a:blip r:embed="rId2" cstate="print"/>
          <a:srcRect l="6061" t="2" r="3030" b="25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EV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geneticstitleslide.jpg"/>
          <p:cNvPicPr>
            <a:picLocks noChangeAspect="1"/>
          </p:cNvPicPr>
          <p:nvPr/>
        </p:nvPicPr>
        <p:blipFill>
          <a:blip r:embed="rId4" cstate="print"/>
          <a:srcRect r="2438" b="8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EV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713" y="0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3196-5743-4110-B8E4-CF9F6BC163FA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C621-0DFA-420B-9DB2-73FF488FC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V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6453188"/>
            <a:ext cx="1181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/>
          <a:lstStyle>
            <a:lvl1pPr>
              <a:lnSpc>
                <a:spcPts val="45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71500">
              <a:spcBef>
                <a:spcPts val="0"/>
              </a:spcBef>
              <a:buFont typeface="Arial" pitchFamily="34" charset="0"/>
              <a:buChar char="•"/>
              <a:defRPr sz="3200"/>
            </a:lvl1pPr>
            <a:lvl2pPr>
              <a:spcBef>
                <a:spcPts val="0"/>
              </a:spcBef>
              <a:defRPr sz="2800"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286000" indent="-457200">
              <a:spcBef>
                <a:spcPts val="0"/>
              </a:spcBef>
              <a:buFont typeface="Arial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8134-E4E6-4F1F-B05D-C11AF1120A5F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7921-9520-4870-9751-795E8BF31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eneticsbg copy.jpg"/>
          <p:cNvPicPr>
            <a:picLocks noChangeAspect="1"/>
          </p:cNvPicPr>
          <p:nvPr/>
        </p:nvPicPr>
        <p:blipFill>
          <a:blip r:embed="rId4" cstate="print"/>
          <a:srcRect l="6061" t="2" r="3030" b="25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B1FAD-ED05-47E7-A8FB-96C8B268042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84185F-DF33-4094-9C32-CE11E8136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1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 spc="150">
          <a:ln w="11430"/>
          <a:solidFill>
            <a:srgbClr val="F8F8F8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8F8F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8F8F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8F8F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8F8F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0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0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0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4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hyperlink" Target="http://www.genetics.org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3000" y="1371600"/>
            <a:ext cx="69342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115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ea typeface="+mj-ea"/>
              </a:rPr>
              <a:t>Animal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ea typeface="+mj-ea"/>
              </a:rPr>
              <a:t>Genetics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00851D8-3FB2-42BB-AB3C-97DBC605342E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Chromosomes 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composed of continuous strands of DNA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located in the cell nucleus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found in pairs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known as homologs of each other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E8EEA4-64EB-4876-B4E7-5BE4FA420C0F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:\2010 Productions\CEV80186 Advanced Animal Genetics\Graphics\PSD\chromosome 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02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Chromosomes </a:t>
            </a:r>
            <a:endParaRPr lang="en-US" dirty="0" smtClean="0"/>
          </a:p>
        </p:txBody>
      </p:sp>
      <p:sp>
        <p:nvSpPr>
          <p:cNvPr id="1434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9C81E9C-BEF3-40E4-B948-407834F02CAA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295400" y="5305425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Homologs: </a:t>
            </a:r>
            <a:r>
              <a:rPr lang="en-US" altLang="en-US" sz="2000"/>
              <a:t>equal in size and contain similar loci</a:t>
            </a:r>
          </a:p>
          <a:p>
            <a:endParaRPr lang="en-US" altLang="en-US" sz="2000"/>
          </a:p>
          <a:p>
            <a:r>
              <a:rPr lang="en-US" altLang="en-US" sz="2000" b="1"/>
              <a:t>Loci: </a:t>
            </a:r>
            <a:r>
              <a:rPr lang="en-US" altLang="en-US" sz="2000"/>
              <a:t>location on a chromosome  where a gene specifies the code for a trait</a:t>
            </a:r>
          </a:p>
        </p:txBody>
      </p:sp>
      <p:grpSp>
        <p:nvGrpSpPr>
          <p:cNvPr id="14343" name="Group 16"/>
          <p:cNvGrpSpPr>
            <a:grpSpLocks/>
          </p:cNvGrpSpPr>
          <p:nvPr/>
        </p:nvGrpSpPr>
        <p:grpSpPr bwMode="auto">
          <a:xfrm>
            <a:off x="1447800" y="1676400"/>
            <a:ext cx="7696200" cy="2895600"/>
            <a:chOff x="1447800" y="1676400"/>
            <a:chExt cx="7696200" cy="289560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334000" y="2514600"/>
              <a:ext cx="14478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819400" y="2971800"/>
              <a:ext cx="14478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6" name="TextBox 17"/>
            <p:cNvSpPr txBox="1">
              <a:spLocks noChangeArrowheads="1"/>
            </p:cNvSpPr>
            <p:nvPr/>
          </p:nvSpPr>
          <p:spPr bwMode="auto">
            <a:xfrm>
              <a:off x="1447800" y="3581400"/>
              <a:ext cx="1828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Homolog Pair</a:t>
              </a:r>
            </a:p>
          </p:txBody>
        </p:sp>
        <p:sp>
          <p:nvSpPr>
            <p:cNvPr id="14347" name="TextBox 18"/>
            <p:cNvSpPr txBox="1">
              <a:spLocks noChangeArrowheads="1"/>
            </p:cNvSpPr>
            <p:nvPr/>
          </p:nvSpPr>
          <p:spPr bwMode="auto">
            <a:xfrm>
              <a:off x="6858000" y="2209800"/>
              <a:ext cx="1676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Homolog Pair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800600" y="1676400"/>
              <a:ext cx="533400" cy="2819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105400" y="3733800"/>
              <a:ext cx="2057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0" name="TextBox 26"/>
            <p:cNvSpPr txBox="1">
              <a:spLocks noChangeArrowheads="1"/>
            </p:cNvSpPr>
            <p:nvPr/>
          </p:nvSpPr>
          <p:spPr bwMode="auto">
            <a:xfrm>
              <a:off x="7162800" y="3657600"/>
              <a:ext cx="1981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Loci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267200" y="1752600"/>
              <a:ext cx="533400" cy="2819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Chromosomes 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Attach together by a common centromere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Separate during cell division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Help classify cell type </a:t>
            </a:r>
          </a:p>
          <a:p>
            <a:pPr lvl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796AB66-DF1F-45E0-A782-630836CD56E7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5365" name="Picture 4" descr="chromosom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657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5649913"/>
            <a:ext cx="6324600" cy="91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Centromere: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 on a chromosome where homolog pairs are attached.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Cell Division 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vital for cellular development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Occurs two ways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mitosis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meiosis</a:t>
            </a:r>
          </a:p>
          <a:p>
            <a:pPr>
              <a:spcBef>
                <a:spcPct val="0"/>
              </a:spcBef>
              <a:buFont typeface="Arial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Depends on the type of cell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somatic cell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sex cell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B7C6F9F-C19C-4907-8F6B-633E24327631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95400" y="5715000"/>
            <a:ext cx="5562600" cy="846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Somatic Cells</a:t>
            </a:r>
            <a:endParaRPr lang="en-US" dirty="0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also known as body cells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liver cells, muscle cells, skin cells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Contain a complete pair of chromosomes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diploid cells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Undergo mitosis 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80879E-B903-49D3-9654-C585601BBC17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447800" y="5791200"/>
            <a:ext cx="541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/>
              <a:t>Diploid cells: </a:t>
            </a:r>
            <a:r>
              <a:rPr lang="en-US" altLang="en-US" sz="2200"/>
              <a:t>contain both homologs in a chromosome pair (2n) </a:t>
            </a:r>
          </a:p>
        </p:txBody>
      </p:sp>
      <p:pic>
        <p:nvPicPr>
          <p:cNvPr id="17415" name="Picture 5" descr="diploi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05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Sex Cells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Also known as gametes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located in the sex organs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spermatozoa in male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ova in females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A994C1C-38A3-49F9-9918-42B0E56C4052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8437" name="Picture 3" descr="R:\2010 Productions\CEV80186 Advanced Animal Genetics\Graphics\PSD\haploid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267200"/>
            <a:ext cx="2562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71600" y="5799138"/>
            <a:ext cx="6705600" cy="830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Sex Cells</a:t>
            </a:r>
            <a:endParaRPr lang="en-US" dirty="0" smtClean="0"/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Contain half of a chromosome pair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haploid cells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Undergo meiosis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0DC7C8-439B-4B15-BB17-21FCF6028DF4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447800" y="5799138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/>
              <a:t>Haploid cells:</a:t>
            </a:r>
            <a:r>
              <a:rPr lang="en-US" altLang="en-US" sz="2400"/>
              <a:t> contain only one homolog chromosome (1n)</a:t>
            </a:r>
          </a:p>
        </p:txBody>
      </p:sp>
      <p:pic>
        <p:nvPicPr>
          <p:cNvPr id="19463" name="Picture 3" descr="R:\2010 Productions\CEV80186 Advanced Animal Genetics\Graphics\PSD\haploid 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562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Nucleic Acids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Made from many nucleotides.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three parts 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sugar molecule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phosphate molecule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nitrogen base</a:t>
            </a:r>
          </a:p>
          <a:p>
            <a:pPr lvl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40916DD-350D-4514-9088-921291A3BC85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0485" name="Picture 4" descr="nucleic.ps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3429000"/>
            <a:ext cx="52689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Nucleic Acids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Sugar molecule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five carbon sugar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Phosphate molecule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Nitrogen base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adenine (A), thymine (T), guanine (G) and cytosine (C)</a:t>
            </a:r>
          </a:p>
          <a:p>
            <a:pPr lvl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586263-F7A0-4C73-8E78-7D1710EF35FE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Sugar Molecule</a:t>
            </a:r>
            <a:endParaRPr lang="en-US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09F015F-ADEB-49D1-93CD-91A715745AD4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2533" name="Picture 7" descr="sug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 descr="sugar.ps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8763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Objectives 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To discover genetics and DNA.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To differentiate between dominant and recessive genes.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To examine the Punnet Square.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284142-961F-4F3C-9BB1-DC8E8DA4E036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Phosphate Molecule</a:t>
            </a:r>
            <a:endParaRPr lang="en-US" dirty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FA47B44-B6B2-4AE4-9CEE-7B162B43A00F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3557" name="Picture 4" descr="sugar.png"/>
          <p:cNvPicPr>
            <a:picLocks noChangeAspect="1"/>
          </p:cNvPicPr>
          <p:nvPr/>
        </p:nvPicPr>
        <p:blipFill>
          <a:blip r:embed="rId3" cstate="print"/>
          <a:srcRect t="23534" r="66185" b="40857"/>
          <a:stretch>
            <a:fillRect/>
          </a:stretch>
        </p:blipFill>
        <p:spPr bwMode="auto">
          <a:xfrm>
            <a:off x="0" y="2857500"/>
            <a:ext cx="4457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phosphate 3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83820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Nitrogen Base</a:t>
            </a:r>
            <a:endParaRPr lang="en-US" dirty="0"/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A854A9-3BFE-410D-8205-EC7746878C48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4581" name="Picture 4" descr="nitrog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57400" y="1371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Nitrogen3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52800"/>
            <a:ext cx="6057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DNA 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a double stranded helix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Composed of nucleotides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sugar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phosphate group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nitrogenous bases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adenine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thymine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guanine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cytosine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CEA285A-D883-4A11-81E6-54FD36323D89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pSp>
        <p:nvGrpSpPr>
          <p:cNvPr id="25605" name="Group 16"/>
          <p:cNvGrpSpPr>
            <a:grpSpLocks/>
          </p:cNvGrpSpPr>
          <p:nvPr/>
        </p:nvGrpSpPr>
        <p:grpSpPr bwMode="auto">
          <a:xfrm>
            <a:off x="4495800" y="5943600"/>
            <a:ext cx="3810000" cy="750888"/>
            <a:chOff x="4495800" y="5943600"/>
            <a:chExt cx="3810258" cy="750332"/>
          </a:xfrm>
        </p:grpSpPr>
        <p:pic>
          <p:nvPicPr>
            <p:cNvPr id="256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6019800"/>
              <a:ext cx="3200658" cy="36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2" name="TextBox 11"/>
            <p:cNvSpPr txBox="1">
              <a:spLocks noChangeArrowheads="1"/>
            </p:cNvSpPr>
            <p:nvPr/>
          </p:nvSpPr>
          <p:spPr bwMode="auto">
            <a:xfrm>
              <a:off x="5486400" y="63246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/>
                <a:t>C 		 G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495800" y="5943600"/>
              <a:ext cx="533436" cy="22843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95800" y="6172031"/>
              <a:ext cx="533436" cy="22843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606" name="Group 23"/>
          <p:cNvGrpSpPr>
            <a:grpSpLocks/>
          </p:cNvGrpSpPr>
          <p:nvPr/>
        </p:nvGrpSpPr>
        <p:grpSpPr bwMode="auto">
          <a:xfrm>
            <a:off x="4495800" y="4953000"/>
            <a:ext cx="3810000" cy="750888"/>
            <a:chOff x="4495800" y="4953000"/>
            <a:chExt cx="3810000" cy="750332"/>
          </a:xfrm>
        </p:grpSpPr>
        <p:sp>
          <p:nvSpPr>
            <p:cNvPr id="25607" name="TextBox 19"/>
            <p:cNvSpPr txBox="1">
              <a:spLocks noChangeArrowheads="1"/>
            </p:cNvSpPr>
            <p:nvPr/>
          </p:nvSpPr>
          <p:spPr bwMode="auto">
            <a:xfrm>
              <a:off x="5486400" y="53340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/>
                <a:t>A 		 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495800" y="4953000"/>
              <a:ext cx="533400" cy="22843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495800" y="5181431"/>
              <a:ext cx="533400" cy="22843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61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5029200"/>
              <a:ext cx="3200400" cy="352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DNA 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Stands for deoxyribonucleic acid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Codes genes by a unique sequence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60FA038-CB3B-4967-9522-D48DFE087AEC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1447800" y="3276600"/>
            <a:ext cx="7877175" cy="3117850"/>
            <a:chOff x="1447800" y="3276600"/>
            <a:chExt cx="7877175" cy="3118364"/>
          </a:xfrm>
        </p:grpSpPr>
        <p:pic>
          <p:nvPicPr>
            <p:cNvPr id="26630" name="Picture 2" descr="R:\2010 Productions\CEV80186 Advanced Animal Genetics\Graphics\PSD\double heli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1080" y="3276600"/>
              <a:ext cx="4323895" cy="3118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4556125" y="4078420"/>
              <a:ext cx="20002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56125" y="5278768"/>
              <a:ext cx="20002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633" name="TextBox 13"/>
            <p:cNvSpPr txBox="1">
              <a:spLocks noChangeArrowheads="1"/>
            </p:cNvSpPr>
            <p:nvPr/>
          </p:nvSpPr>
          <p:spPr bwMode="auto">
            <a:xfrm>
              <a:off x="2971800" y="4724400"/>
              <a:ext cx="2743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Sugar Phosphate Backbone</a:t>
              </a:r>
            </a:p>
          </p:txBody>
        </p:sp>
        <p:sp>
          <p:nvSpPr>
            <p:cNvPr id="26634" name="TextBox 14"/>
            <p:cNvSpPr txBox="1">
              <a:spLocks noChangeArrowheads="1"/>
            </p:cNvSpPr>
            <p:nvPr/>
          </p:nvSpPr>
          <p:spPr bwMode="auto">
            <a:xfrm>
              <a:off x="1447800" y="3810000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Nitrogenous Bases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RNA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Ribonucleic acid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Transfers encoded DNA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Single stand 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sugar ribose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6200DE-17F2-4DC3-913B-83049E8777C3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7653" name="Picture 4" descr="R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3733800"/>
            <a:ext cx="447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Genes 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the basic unit of inheritance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a sequence of DNA which codes for a trait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Combine to dictate the physical expression of a trait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F5C8E36-6ED9-4D46-A801-024ADD8B3D9E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5791200"/>
            <a:ext cx="6400800" cy="83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Genes </a:t>
            </a:r>
            <a:endParaRPr lang="en-US" dirty="0" smtClean="0"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housed at different loci (locations) on the chromosome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May contain two or multiple unique alleles at each loci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FCA8D5F-0148-48DE-BA71-D7BA572F8F8D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1524000" y="57912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/>
              <a:t>Note: </a:t>
            </a:r>
            <a:r>
              <a:rPr lang="en-US" altLang="en-US" sz="2400"/>
              <a:t>Genes and alleles are commonly used interchangeably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Alleles </a:t>
            </a:r>
            <a:endParaRPr lang="en-US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alternative forms of a gene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Occupy the same loci on paired homolog chromosomes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Control the same inherited characteristic or trait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244454F-2DED-4516-A6FE-2F8F7C8A4C31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5181600"/>
            <a:ext cx="12954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6096000"/>
            <a:ext cx="12954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27" name="Picture 2" descr="R:\2010 Productions\CEV80186 Advanced Animal Genetics\Graphics\PSD\alle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2209800" y="4953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/>
              <a:t>Allele</a:t>
            </a:r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6324600" y="58674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/>
              <a:t>Allele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5791200"/>
            <a:ext cx="662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Alleles </a:t>
            </a:r>
            <a:endParaRPr lang="en-US" dirty="0" smtClean="0"/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Combine to determine an animals’ genotype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Can be dominant or recessive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B1DFFBF-AD61-4544-A03F-D803D33BCCAE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1371600" y="57912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/>
              <a:t>Genotype:</a:t>
            </a:r>
            <a:r>
              <a:rPr lang="en-US" altLang="en-US" sz="2400"/>
              <a:t> combination of genes  present at the same locus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Dominant Alleles 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Mask the physical expression of recessive alleles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Usually determine the phenotype of an animal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4D945B0-8A4C-44B9-9091-DD34B92999A7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B5786CC-E66D-485A-AD78-A0084AF725F4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33525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Animal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Genetics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Genetic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5943600"/>
            <a:ext cx="5867400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Dominant Alleles </a:t>
            </a:r>
            <a:endParaRPr lang="en-US" dirty="0" smtClean="0"/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represented with a capital letter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Example: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BB or Bb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7585AF2-155D-4E1C-BA03-1F76CB932B7B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1371600" y="5903913"/>
            <a:ext cx="6781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en-US" sz="2400" b="1"/>
              <a:t>Phenotype</a:t>
            </a:r>
            <a:r>
              <a:rPr lang="en-US" altLang="en-US" sz="2400"/>
              <a:t>: physical characteristics of an 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Recessive Alleles 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Yield to the expression of the dominant gene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represented with a lower case letter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Example: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bb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CC8E38-6E6E-447C-B0A7-FFA207D00869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004C980-74CB-4E74-BAFC-1FC1C8E6DCE0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60513"/>
            <a:ext cx="91440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Genetic &amp; Physical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5638800"/>
            <a:ext cx="624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Genotype vs. Phenotype </a:t>
            </a:r>
            <a:endParaRPr lang="en-US" dirty="0" smtClean="0"/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Genotype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genetic combination between genes at a certain loci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Phenotype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physical characteristic an animal expresses due to its genotype and environment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0177D1-4D88-4220-838C-EF42373F30B1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6870" name="TextBox 4"/>
          <p:cNvSpPr txBox="1">
            <a:spLocks noChangeArrowheads="1"/>
          </p:cNvSpPr>
          <p:nvPr/>
        </p:nvSpPr>
        <p:spPr bwMode="auto">
          <a:xfrm>
            <a:off x="1447800" y="56388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/>
              <a:t>Note: </a:t>
            </a:r>
            <a:r>
              <a:rPr lang="en-US" altLang="en-US" sz="2400"/>
              <a:t>Environmental refers to all non-genetic factors.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Scenario 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Two kittens are identical twins, thus having the same genetic makeup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One is given to a home where it will live indoors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The other is given to a home where it will live outdoors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7D6BFB-CFAE-4ADD-80F0-37D1690CAA98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Scenario </a:t>
            </a:r>
            <a:endParaRPr 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Do you think these cats will look the same when they are one year old?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Consider physical characteristics 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coat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thickness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shine 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weight/size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C35D26B-1DD3-44E8-9162-46558649362B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Scenario </a:t>
            </a:r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Discuss environmental factors affecting the physical condition of the two cats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self-feeder vs. hunting for food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central heat vs. coping with changing climate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no outside threats vs. surviving dogs and cars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E370F3-AFE0-45A9-854A-7BBE9E9A5AF7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6400800" y="5486400"/>
            <a:ext cx="304800" cy="304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581400" y="5486400"/>
            <a:ext cx="304800" cy="304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Partial Dominance</a:t>
            </a:r>
            <a:endParaRPr lang="en-US" dirty="0" smtClean="0"/>
          </a:p>
        </p:txBody>
      </p:sp>
      <p:sp>
        <p:nvSpPr>
          <p:cNvPr id="409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Occurs when the phenotype of the offspring is intermediate to the phenotype of the parents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Example: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roan coat color   </a:t>
            </a:r>
          </a:p>
          <a:p>
            <a:pPr lvl="2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424B660-2C0F-48F2-9B3C-5A9090D35741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0967" name="Picture 5" descr="mix cal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953000"/>
            <a:ext cx="2540000" cy="1905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0968" name="Picture 6" descr="red co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495800"/>
            <a:ext cx="2159000" cy="16192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0969" name="Picture 7" descr="white cow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495800"/>
            <a:ext cx="2128838" cy="15970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Overdominance</a:t>
            </a:r>
            <a:endParaRPr lang="en-US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Occurs when a heterozygote animal expresses a phenotype outside the range of the homozygote phenotype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15259D-DC85-4C41-B43A-FE186C654C8C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1989" name="Picture 2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97313"/>
            <a:ext cx="39989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4495800"/>
            <a:ext cx="358140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62000" indent="-762000">
              <a:defRPr/>
            </a:pPr>
            <a:r>
              <a:rPr lang="en-US" sz="3200" dirty="0"/>
              <a:t>Example:</a:t>
            </a:r>
          </a:p>
          <a:p>
            <a:pPr marL="762000" indent="-762000">
              <a:defRPr/>
            </a:pPr>
            <a:r>
              <a:rPr lang="en-US" sz="2800" dirty="0" err="1"/>
              <a:t>Callipyge</a:t>
            </a:r>
            <a:r>
              <a:rPr lang="en-US" sz="2800" dirty="0"/>
              <a:t> in sheep</a:t>
            </a:r>
          </a:p>
          <a:p>
            <a:pPr marL="762000" indent="-762000">
              <a:defRPr/>
            </a:pPr>
            <a:r>
              <a:rPr lang="en-US" sz="2800" dirty="0"/>
              <a:t>	</a:t>
            </a:r>
            <a:r>
              <a:rPr lang="en-US" sz="2400" dirty="0"/>
              <a:t>extreme muscle growth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5029200"/>
            <a:ext cx="20574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5181600"/>
            <a:ext cx="35052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TextBox 14"/>
          <p:cNvSpPr txBox="1">
            <a:spLocks noChangeArrowheads="1"/>
          </p:cNvSpPr>
          <p:nvPr/>
        </p:nvSpPr>
        <p:spPr bwMode="auto">
          <a:xfrm>
            <a:off x="1524000" y="6324600"/>
            <a:ext cx="464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/>
              <a:t>Source: Samuel P. Jackson, Ph.D. Texas Tech University</a:t>
            </a:r>
          </a:p>
          <a:p>
            <a:r>
              <a:rPr lang="en-US" altLang="en-US" sz="1600"/>
              <a:t> 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Homozygous vs. Heterozygous </a:t>
            </a:r>
            <a:endParaRPr 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Homozygous genotype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are composed of two copies of identical genes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example: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bb or BB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9764F3A-BE0B-419D-85C7-68AD91B062F2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Gregor Mendel 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considered the “Father of Modern Genetics”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Pioneered the study of genetics through his early work on the heredity of plants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Traced inheritance patterns and determined they could be described mathematically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6F36419-E17F-4751-8AD9-AD29EFA768F1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Homozygous vs. Heterozygous </a:t>
            </a:r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Heterozygous genotype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are composed of two genes which are different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example:</a:t>
            </a:r>
          </a:p>
          <a:p>
            <a:pPr lvl="2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Bb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CD172E-6454-4B37-A8DA-D025DB1FB0C9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</a:t>
            </a:r>
            <a:endParaRPr lang="en-US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Every dog has an extension locus coding for coat color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There are two possible alleles at this locus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black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chocolate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The black allele is dominate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The chocolate allele is recessive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BDC7AA-CB59-4308-95A1-D5B9DDB2A684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</a:t>
            </a: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If both genes are black (BB) or one is black and one is brown (Bb), the dog is black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If both genes are brown at the locus (bb), the dog is brown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E458791-073F-4904-9B54-DD0CA04DDC7F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</a:t>
            </a:r>
            <a:endParaRPr lang="en-US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Since black is dominate both the and heterozygous and homozygous black genes will physically express a black coat color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E4E71C2-7060-40DF-BA62-3CEF215F876F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1600200" y="53340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/>
              <a:t>Homozygous (BB) =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1600200" y="46482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/>
              <a:t>Heterozygous (Bb) =</a:t>
            </a:r>
          </a:p>
        </p:txBody>
      </p:sp>
      <p:pic>
        <p:nvPicPr>
          <p:cNvPr id="47111" name="Picture 2" descr="C:\Users\amber\Pictures\black 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510088"/>
            <a:ext cx="2840038" cy="18907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</a:t>
            </a:r>
            <a:endParaRPr lang="en-US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Since brown is recessive, the gene must be homozygous in order for the dog to physically express a brown coat color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1E8613-DF6C-441F-8BCC-9C9E96F8D50C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752600" y="51816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/>
              <a:t>Homozygous (bb) =</a:t>
            </a:r>
          </a:p>
        </p:txBody>
      </p:sp>
      <p:pic>
        <p:nvPicPr>
          <p:cNvPr id="48134" name="Picture 2" descr="C:\Users\amber\Pictures\Chocolate_L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713" y="4648200"/>
            <a:ext cx="2351087" cy="17557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8874306-3CF4-451F-90EE-00CB9AA4DE37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84325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</a:t>
            </a:r>
            <a:r>
              <a:rPr lang="en-US" sz="66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Punnet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Punnet Squares </a:t>
            </a:r>
            <a:endParaRPr 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used to determine the probability of a particular genotype in an offspring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made by crossing the genes of the mother and father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594424-A538-445D-80AA-43166B98D0F8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Punnet Square</a:t>
            </a:r>
            <a:br>
              <a:rPr lang="en-US" smtClean="0"/>
            </a:br>
            <a:endParaRPr lang="en-US" dirty="0"/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1204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648B287-FC07-4DA4-B187-BD19E091B0C8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12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grpSp>
        <p:nvGrpSpPr>
          <p:cNvPr id="51206" name="Group 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09800" y="2362200"/>
            <a:ext cx="5562600" cy="3949700"/>
            <a:chOff x="2423" y="5220"/>
            <a:chExt cx="7604" cy="5554"/>
          </a:xfrm>
        </p:grpSpPr>
        <p:sp>
          <p:nvSpPr>
            <p:cNvPr id="5120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527" y="5220"/>
              <a:ext cx="7500" cy="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5827" y="7688"/>
              <a:ext cx="2000" cy="1697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Combination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Of M1 and P1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5827" y="9386"/>
              <a:ext cx="2000" cy="13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Combination</a:t>
              </a:r>
              <a:endParaRPr lang="en-US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Of M1 and P2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7827" y="7688"/>
              <a:ext cx="2200" cy="1697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Combination 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Of M2 and P1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7827" y="9386"/>
              <a:ext cx="2200" cy="13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Combination </a:t>
              </a:r>
              <a:endParaRPr lang="en-US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Of M2 and P2</a:t>
              </a:r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4402" y="9386"/>
              <a:ext cx="1425" cy="13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Paternal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Gene 2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4402" y="7688"/>
              <a:ext cx="1425" cy="1697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Paternal 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Gene 1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5827" y="6609"/>
              <a:ext cx="2000" cy="107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Maternal 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Gene 1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7827" y="6609"/>
              <a:ext cx="2200" cy="107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Maternal</a:t>
              </a:r>
              <a:endPara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Gene 2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5827" y="5220"/>
              <a:ext cx="4200" cy="13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Maternal Genotype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2" name="AutoShape 2"/>
            <p:cNvSpPr>
              <a:spLocks noChangeArrowheads="1"/>
            </p:cNvSpPr>
            <p:nvPr/>
          </p:nvSpPr>
          <p:spPr bwMode="auto">
            <a:xfrm>
              <a:off x="2423" y="7688"/>
              <a:ext cx="2000" cy="308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7782" tIns="43891" rIns="87782" bIns="43891" anchor="ctr"/>
            <a:lstStyle/>
            <a:p>
              <a:pPr algn="ctr"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Paternal Genotype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07" name="Rectangle 24"/>
          <p:cNvSpPr>
            <a:spLocks noChangeArrowheads="1"/>
          </p:cNvSpPr>
          <p:nvPr/>
        </p:nvSpPr>
        <p:spPr bwMode="auto">
          <a:xfrm>
            <a:off x="0" y="440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Punnet Square Example </a:t>
            </a:r>
            <a:endParaRPr 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buFont typeface="Arial" charset="0"/>
              <a:buChar char="•"/>
            </a:pPr>
            <a:r>
              <a:rPr lang="en-US" altLang="en-US" sz="3200" smtClean="0">
                <a:latin typeface="Arial" charset="0"/>
                <a:cs typeface="Arial" charset="0"/>
              </a:rPr>
              <a:t>You own a black heterozygous bull and a  black heterozygous cow.  Each of their genotypes for color is Bb.  You decide to breed the cattle.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•"/>
            </a:pPr>
            <a:r>
              <a:rPr lang="en-US" altLang="en-US" sz="3200" smtClean="0">
                <a:latin typeface="Arial" charset="0"/>
                <a:cs typeface="Arial" charset="0"/>
              </a:rPr>
              <a:t>Predict the percentage of offspring with a black coat by drawing a Punnet Square.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4810E-EB33-4C0F-8019-FCF043B09C20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Punnet Square Example </a:t>
            </a:r>
            <a:endParaRPr lang="en-US" dirty="0" smtClean="0"/>
          </a:p>
        </p:txBody>
      </p:sp>
      <p:sp>
        <p:nvSpPr>
          <p:cNvPr id="532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863ED0D-B380-497B-A68E-8EE85FA8A5F4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3253" name="Picture 2" descr="R:\2010 Productions\CEV80186 Advanced Animal Genetics\Graphics\PSD\Punnet Squa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76450"/>
            <a:ext cx="6375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1447800" y="43434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Paternal Genotype</a:t>
            </a:r>
            <a:endParaRPr lang="en-US" altLang="en-US">
              <a:cs typeface="Times New Roman" pitchFamily="18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495800" y="1905000"/>
            <a:ext cx="214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Maternal Genotype</a:t>
            </a:r>
            <a:endParaRPr lang="en-US" alt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Genetics 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the science of heredity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Accounts for the passing of similar traits from parents to offspring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Involve the processes randomizing inheritance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Create variation in offspring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898EEB4-68DF-4D11-8BC4-3C5F3E536858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Offspring Outcomes </a:t>
            </a:r>
            <a:endParaRPr lang="en-US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buFont typeface="Arial" charset="0"/>
              <a:buChar char="•"/>
            </a:pPr>
            <a:r>
              <a:rPr lang="en-US" altLang="en-US" sz="3200" smtClean="0">
                <a:latin typeface="Arial" charset="0"/>
                <a:cs typeface="Arial" charset="0"/>
              </a:rPr>
              <a:t>25 percent </a:t>
            </a:r>
          </a:p>
          <a:p>
            <a:pPr marL="914400" lvl="2" indent="-457200">
              <a:spcBef>
                <a:spcPct val="0"/>
              </a:spcBef>
              <a:buFont typeface="Arial" charset="0"/>
              <a:buChar char="–"/>
            </a:pPr>
            <a:r>
              <a:rPr lang="en-US" altLang="en-US" smtClean="0">
                <a:latin typeface="Arial" charset="0"/>
                <a:cs typeface="Arial" charset="0"/>
              </a:rPr>
              <a:t>genotype: homozygous dominant (BB)</a:t>
            </a:r>
          </a:p>
          <a:p>
            <a:pPr marL="914400" lvl="2" indent="-457200">
              <a:spcBef>
                <a:spcPct val="0"/>
              </a:spcBef>
              <a:buFont typeface="Arial" charset="0"/>
              <a:buChar char="–"/>
            </a:pPr>
            <a:r>
              <a:rPr lang="en-US" altLang="en-US" smtClean="0">
                <a:latin typeface="Arial" charset="0"/>
                <a:cs typeface="Arial" charset="0"/>
              </a:rPr>
              <a:t>phenotype: black</a:t>
            </a:r>
          </a:p>
          <a:p>
            <a:pPr marL="342900" lvl="1" indent="-342900">
              <a:spcBef>
                <a:spcPct val="0"/>
              </a:spcBef>
              <a:buFont typeface="Arial" charset="0"/>
              <a:buChar char="•"/>
            </a:pPr>
            <a:r>
              <a:rPr lang="en-US" altLang="en-US" sz="3200" smtClean="0">
                <a:latin typeface="Arial" charset="0"/>
                <a:cs typeface="Arial" charset="0"/>
              </a:rPr>
              <a:t>25 percent</a:t>
            </a:r>
          </a:p>
          <a:p>
            <a:pPr marL="914400" lvl="2" indent="-457200">
              <a:spcBef>
                <a:spcPct val="0"/>
              </a:spcBef>
              <a:buFont typeface="Arial" charset="0"/>
              <a:buChar char="–"/>
            </a:pPr>
            <a:r>
              <a:rPr lang="en-US" altLang="en-US" smtClean="0">
                <a:latin typeface="Arial" charset="0"/>
                <a:cs typeface="Arial" charset="0"/>
              </a:rPr>
              <a:t>genotype: homozygous recessive (bb)</a:t>
            </a:r>
          </a:p>
          <a:p>
            <a:pPr marL="914400" lvl="2" indent="-457200">
              <a:spcBef>
                <a:spcPct val="0"/>
              </a:spcBef>
              <a:buFont typeface="Arial" charset="0"/>
              <a:buChar char="–"/>
            </a:pPr>
            <a:r>
              <a:rPr lang="en-US" altLang="en-US" smtClean="0">
                <a:latin typeface="Arial" charset="0"/>
                <a:cs typeface="Arial" charset="0"/>
              </a:rPr>
              <a:t>phenotype: red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FF930FF-DFFA-4233-9D93-A06FE336B85E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8" y="2514600"/>
            <a:ext cx="6619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6953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Offspring Outcomes </a:t>
            </a:r>
            <a:endParaRPr lang="en-US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buFont typeface="Arial" charset="0"/>
              <a:buChar char="•"/>
            </a:pPr>
            <a:r>
              <a:rPr lang="en-US" altLang="en-US" sz="3200" smtClean="0">
                <a:latin typeface="Arial" charset="0"/>
                <a:cs typeface="Arial" charset="0"/>
              </a:rPr>
              <a:t>50 percent</a:t>
            </a:r>
          </a:p>
          <a:p>
            <a:pPr marL="914400" lvl="2" indent="-457200">
              <a:spcBef>
                <a:spcPct val="0"/>
              </a:spcBef>
              <a:buFont typeface="Arial" charset="0"/>
              <a:buChar char="–"/>
            </a:pPr>
            <a:r>
              <a:rPr lang="en-US" altLang="en-US" smtClean="0">
                <a:latin typeface="Arial" charset="0"/>
                <a:cs typeface="Arial" charset="0"/>
              </a:rPr>
              <a:t>genotype: heterozygous dominant (Bb) black</a:t>
            </a:r>
          </a:p>
          <a:p>
            <a:pPr marL="914400" lvl="2" indent="-457200">
              <a:spcBef>
                <a:spcPct val="0"/>
              </a:spcBef>
              <a:buFont typeface="Arial" charset="0"/>
              <a:buChar char="–"/>
            </a:pPr>
            <a:r>
              <a:rPr lang="en-US" altLang="en-US" smtClean="0">
                <a:latin typeface="Arial" charset="0"/>
                <a:cs typeface="Arial" charset="0"/>
              </a:rPr>
              <a:t>phenotype: black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195F4E-1586-4AF6-88B2-8B32E885014A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525" y="2590800"/>
            <a:ext cx="746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4AA6AB3-9E5E-4278-B14D-C303E7A61F25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Heritability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Heritability </a:t>
            </a:r>
            <a:endParaRPr lang="en-US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Measures the degree to which offspring resemble their parents for a particular trait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Allows producers to improve genetic selection practices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generally represented by h2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4AC593-4C06-4BFB-B827-8A1B9205E794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Heritability </a:t>
            </a:r>
            <a:endParaRPr lang="en-US"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Varies depending on what controls and affects certain traits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genetics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environment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Highly heritable traits are mainly controlled by genetics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mature height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carcass characteristics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wool production</a:t>
            </a:r>
          </a:p>
          <a:p>
            <a:pPr lvl="1">
              <a:spcBef>
                <a:spcPct val="0"/>
              </a:spcBef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877160-9D5B-4351-9103-72FF1E257CC0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Heritability 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Lowly heritable traits are affected primarily by the environment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reproductive traits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survivability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1D201D4-18BA-4C8B-988F-617B18D0587B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Hybrid Vigor </a:t>
            </a:r>
            <a:endParaRPr lang="en-US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also known as heterosis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Occurs when two unrelated animals breed (crossbreeding)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Increases the number of heterozygous dominate genotypes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0845A4C-B2C9-42D8-A4C6-95BBA09F5471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Hybrid Vigor </a:t>
            </a:r>
            <a:endParaRPr lang="en-US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Ensures a greater proportion of homologs having at least one dominate allele at every locus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Helps produce a greater likelihood of favorable traits in a herd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2A981F1-0E95-4B02-844F-3A1D9DC721C0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 Mutations </a:t>
            </a:r>
            <a:endParaRPr lang="en-US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Occur during DNA replication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Are alterations in the genetic material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Create variation in an animal gene pool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Can be helpful or extremely harmful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63761B-02CC-4981-8DB0-EF9FB497AB2B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100_10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648200"/>
            <a:ext cx="2438400" cy="18319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6" descr="100_10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648200"/>
            <a:ext cx="2514600" cy="18891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 Mutations </a:t>
            </a:r>
            <a:endParaRPr 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Can be caused by: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mutagenic chemicals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UV radiation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errors in DNA copying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viruses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2457C21-5841-44BF-87B1-F7A31E82AB19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100_09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0"/>
            <a:ext cx="2743200" cy="20605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6" descr="100_099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572000"/>
            <a:ext cx="2738438" cy="20574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 Variation 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necessary for animals to naturally adapt to an environment over time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Improves the genetics of animal populations through proper selection and mating practices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1416410-EDBE-447D-8062-4CC6F1EA43AB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786438"/>
            <a:ext cx="6629400" cy="91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Genetic variation: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diversity in a population or species as a result of new gene combinations.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9DD849D-5C40-487F-A143-D48F3567820A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60513"/>
            <a:ext cx="91440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Research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&amp;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Medical Genetics Research</a:t>
            </a:r>
            <a:endParaRPr 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3200" smtClean="0">
                <a:latin typeface="Arial" charset="0"/>
                <a:cs typeface="Arial" charset="0"/>
              </a:rPr>
              <a:t>Is completed to study the genetic causes of diseases</a:t>
            </a:r>
          </a:p>
          <a:p>
            <a:pPr marL="457200" lvl="1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3200" smtClean="0">
                <a:latin typeface="Arial" charset="0"/>
                <a:cs typeface="Arial" charset="0"/>
              </a:rPr>
              <a:t>Searches for unknown genes which may cause a disease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298B202-A9A7-4400-A638-E82B55270EC2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microscop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33850"/>
            <a:ext cx="21764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 Research</a:t>
            </a:r>
            <a:endParaRPr lang="en-US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Restriction enzymes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cut DNA at specific sequences in order to re-link the DNA to create recombinant DNA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Recombinant DNA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is found in genetically modified organisms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F905DE-41F4-4B14-A3DF-EC884CBC58F0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 Research  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DNA sequencing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allows researchers to determine the sequence of nucleotides in DNA segments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is a vital part of genome assembly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50F1EF-62AE-4270-B4EC-DDF82CC089CF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 Technology </a:t>
            </a:r>
            <a:endParaRPr lang="en-US" dirty="0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Genomics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uses computational tools to analyze patterns in the full genomes of organisms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allowed for the human genome to be mapped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318EDB0-A01F-4866-AF09-D6D9FE715917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Resources</a:t>
            </a:r>
            <a:endParaRPr 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Campbell, N.A., Reece, J.B, Mitchell, L.G., &amp; Taylor, M.R. (2003). Biology Concepts &amp; Connections 4th edition. San Francisco, CA: Benjamin Cummings </a:t>
            </a:r>
            <a:endParaRPr lang="en-US" altLang="en-US" sz="2400" smtClean="0">
              <a:latin typeface="Arial" charset="0"/>
              <a:cs typeface="Arial" charset="0"/>
              <a:hlinkClick r:id="rId4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altLang="en-US" sz="2400" smtClean="0">
              <a:latin typeface="Arial" charset="0"/>
              <a:cs typeface="Arial" charset="0"/>
              <a:hlinkClick r:id="rId4"/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www.genetics.org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21C4FC-B8B5-4ED7-81B1-19FF228F1250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Acknowledgements </a:t>
            </a: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C51849-E20A-4487-B4E9-00F0E7C63EAA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447800" y="1712913"/>
            <a:ext cx="3276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Project Coordinator: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Meghan Blanek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715000" y="2819400"/>
            <a:ext cx="3581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Production Manager: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Dusty Moore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715000" y="4114800"/>
            <a:ext cx="36814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Executive Producers: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Gordon Davis, Ph.D., 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Jeff Lansdell</a:t>
            </a:r>
          </a:p>
        </p:txBody>
      </p:sp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1371600" y="2743200"/>
            <a:ext cx="4476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Production Coordinator: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Megan Mitchell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Amber Krause</a:t>
            </a:r>
          </a:p>
        </p:txBody>
      </p:sp>
      <p:sp>
        <p:nvSpPr>
          <p:cNvPr id="70664" name="Text Box 4"/>
          <p:cNvSpPr txBox="1">
            <a:spLocks noChangeArrowheads="1"/>
          </p:cNvSpPr>
          <p:nvPr/>
        </p:nvSpPr>
        <p:spPr bwMode="auto">
          <a:xfrm>
            <a:off x="1371600" y="4083050"/>
            <a:ext cx="44767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Graphic Designer: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Ann Adams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Melody Rowell 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Daniel Johnson </a:t>
            </a:r>
          </a:p>
        </p:txBody>
      </p:sp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1828800" y="56388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</a:rPr>
              <a:t>© MMIX</a:t>
            </a:r>
          </a:p>
          <a:p>
            <a:pPr algn="ctr"/>
            <a:r>
              <a:rPr lang="en-US" altLang="en-US" sz="2400">
                <a:latin typeface="Times New Roman" pitchFamily="18" charset="0"/>
              </a:rPr>
              <a:t>CEV Multimedia, Ltd.</a:t>
            </a:r>
          </a:p>
        </p:txBody>
      </p:sp>
      <p:sp>
        <p:nvSpPr>
          <p:cNvPr id="70666" name="Text Box 4"/>
          <p:cNvSpPr txBox="1">
            <a:spLocks noChangeArrowheads="1"/>
          </p:cNvSpPr>
          <p:nvPr/>
        </p:nvSpPr>
        <p:spPr bwMode="auto">
          <a:xfrm>
            <a:off x="5791200" y="1676400"/>
            <a:ext cx="33528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Collaborator:</a:t>
            </a:r>
          </a:p>
          <a:p>
            <a:pPr>
              <a:spcBef>
                <a:spcPct val="35000"/>
              </a:spcBef>
            </a:pPr>
            <a:r>
              <a:rPr lang="en-US" altLang="en-US" sz="2000"/>
              <a:t>Ryan Rathmann, Ph.D. </a:t>
            </a:r>
            <a:br>
              <a:rPr lang="en-US" altLang="en-US" sz="2000"/>
            </a:b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Inheritance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Is the transmission of genes from parents to offspring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en-US" altLang="en-US" smtClean="0">
                <a:latin typeface="Arial" charset="0"/>
                <a:cs typeface="Arial" charset="0"/>
              </a:rPr>
              <a:t>Allows an offspring to receive half of their genes from each parent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0CB2C68-E7B3-4FC6-86DE-E72B8AB3609C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33BDB99-CFEE-4DB4-8F65-A0F7804A2ECF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Genetic Material Breakdown </a:t>
            </a:r>
            <a:endParaRPr lang="en-US" dirty="0" smtClean="0"/>
          </a:p>
        </p:txBody>
      </p:sp>
      <p:pic>
        <p:nvPicPr>
          <p:cNvPr id="5" name="Content Placeholder 4" descr="049_Object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257675" y="1643063"/>
            <a:ext cx="2000250" cy="4440237"/>
          </a:xfrm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C7799D1-856A-4858-8011-675C38828402}" type="slidenum">
              <a:rPr lang="en-US" altLang="en-US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5943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/>
              <a:t>DNA</a:t>
            </a:r>
          </a:p>
        </p:txBody>
      </p:sp>
      <p:sp>
        <p:nvSpPr>
          <p:cNvPr id="9" name="Right Bracket 8"/>
          <p:cNvSpPr/>
          <p:nvPr>
            <p:custDataLst>
              <p:tags r:id="rId3"/>
            </p:custDataLst>
          </p:nvPr>
        </p:nvSpPr>
        <p:spPr>
          <a:xfrm>
            <a:off x="7010400" y="1905000"/>
            <a:ext cx="152400" cy="17526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62800" y="22860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/>
              <a:t>Gene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5626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/>
              <a:t>Chromosome</a:t>
            </a:r>
          </a:p>
        </p:txBody>
      </p:sp>
      <p:cxnSp>
        <p:nvCxnSpPr>
          <p:cNvPr id="14" name="Straight Connector 13"/>
          <p:cNvCxnSpPr/>
          <p:nvPr>
            <p:custDataLst>
              <p:tags r:id="rId4"/>
            </p:custDataLst>
          </p:nvPr>
        </p:nvCxnSpPr>
        <p:spPr>
          <a:xfrm rot="5400000" flipH="1" flipV="1">
            <a:off x="4114800" y="2133600"/>
            <a:ext cx="1524000" cy="1524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5"/>
            </p:custDataLst>
          </p:nvPr>
        </p:nvCxnSpPr>
        <p:spPr>
          <a:xfrm rot="16200000" flipH="1">
            <a:off x="3924300" y="3848100"/>
            <a:ext cx="1752600" cy="1371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9" name="Picture 2" descr="R:\2010 Productions\CEV80186 Advanced Animal Genetics\Graphics\PSD\chromosome n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905000"/>
            <a:ext cx="57435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7.0&quot;&gt;&lt;object type=&quot;1&quot; unique_id=&quot;10001&quot;&gt;&lt;property id=&quot;20141&quot; value=&quot;CEV70529 Animal Genetics&quot;/&gt;&lt;property id=&quot;20144&quot; value=&quot;0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C:\Users\larry.CEV\Documents\My Adobe Presentations\CEV70529&quot;/&gt;&lt;property id=&quot;20250&quot; value=&quot;0&quot;/&gt;&lt;property id=&quot;20251&quot; value=&quot;0&quot;/&gt;&lt;property id=&quot;20259&quot; value=&quot;0&quot;/&gt;&lt;object type=&quot;10&quot; unique_id=&quot;12344&quot;&gt;&lt;object type=&quot;11&quot; unique_id=&quot;12345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2390&quot;&gt;&lt;/object&gt;&lt;/object&gt;&lt;object type=&quot;4&quot; unique_id=&quot;12346&quot;&gt;&lt;/object&gt;&lt;object type=&quot;2&quot; unique_id=&quot;12347&quot;&gt;&lt;object type=&quot;3&quot; unique_id=&quot;12348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2349&quot;&gt;&lt;property id=&quot;20148&quot; value=&quot;5&quot;/&gt;&lt;property id=&quot;20300&quot; value=&quot;Slide 2 - &amp;quot;Objectives &amp;quot;&quot;/&gt;&lt;property id=&quot;20307&quot; value=&quot;257&quot;/&gt;&lt;property id=&quot;20309&quot; value=&quot;-1&quot;/&gt;&lt;/object&gt;&lt;object type=&quot;3&quot; unique_id=&quot;12350&quot;&gt;&lt;property id=&quot;20148&quot; value=&quot;5&quot;/&gt;&lt;property id=&quot;20300&quot; value=&quot;Slide 3 - &amp;quot;Gregor Mendel &amp;quot;&quot;/&gt;&lt;property id=&quot;20307&quot; value=&quot;258&quot;/&gt;&lt;property id=&quot;20309&quot; value=&quot;-1&quot;/&gt;&lt;/object&gt;&lt;object type=&quot;3&quot; unique_id=&quot;12351&quot;&gt;&lt;property id=&quot;20148&quot; value=&quot;5&quot;/&gt;&lt;property id=&quot;20300&quot; value=&quot;Slide 4 - &amp;quot;Genetics &amp;quot;&quot;/&gt;&lt;property id=&quot;20307&quot; value=&quot;259&quot;/&gt;&lt;property id=&quot;20309&quot; value=&quot;-1&quot;/&gt;&lt;/object&gt;&lt;object type=&quot;3&quot; unique_id=&quot;12352&quot;&gt;&lt;property id=&quot;20148&quot; value=&quot;5&quot;/&gt;&lt;property id=&quot;20300&quot; value=&quot;Slide 5 - &amp;quot;Genetics &amp;quot;&quot;/&gt;&lt;property id=&quot;20307&quot; value=&quot;260&quot;/&gt;&lt;property id=&quot;20309&quot; value=&quot;-1&quot;/&gt;&lt;/object&gt;&lt;object type=&quot;3&quot; unique_id=&quot;12353&quot;&gt;&lt;property id=&quot;20148&quot; value=&quot;5&quot;/&gt;&lt;property id=&quot;20300&quot; value=&quot;Slide 6 - &amp;quot;Inheritance&amp;quot;&quot;/&gt;&lt;property id=&quot;20307&quot; value=&quot;261&quot;/&gt;&lt;property id=&quot;20309&quot; value=&quot;-1&quot;/&gt;&lt;/object&gt;&lt;object type=&quot;3&quot; unique_id=&quot;12354&quot;&gt;&lt;property id=&quot;20148&quot; value=&quot;5&quot;/&gt;&lt;property id=&quot;20300&quot; value=&quot;Slide 7 - &amp;quot;Genetic Material Breakdown &amp;quot;&quot;/&gt;&lt;property id=&quot;20307&quot; value=&quot;262&quot;/&gt;&lt;property id=&quot;20309&quot; value=&quot;-1&quot;/&gt;&lt;/object&gt;&lt;object type=&quot;3&quot; unique_id=&quot;12355&quot;&gt;&lt;property id=&quot;20148&quot; value=&quot;5&quot;/&gt;&lt;property id=&quot;20300&quot; value=&quot;Slide 8 - &amp;quot;Chromosomes &amp;quot;&quot;/&gt;&lt;property id=&quot;20307&quot; value=&quot;263&quot;/&gt;&lt;property id=&quot;20309&quot; value=&quot;-1&quot;/&gt;&lt;/object&gt;&lt;object type=&quot;3&quot; unique_id=&quot;12356&quot;&gt;&lt;property id=&quot;20148&quot; value=&quot;5&quot;/&gt;&lt;property id=&quot;20300&quot; value=&quot;Slide 9 - &amp;quot;Chromosomes &amp;quot;&quot;/&gt;&lt;property id=&quot;20307&quot; value=&quot;264&quot;/&gt;&lt;property id=&quot;20309&quot; value=&quot;-1&quot;/&gt;&lt;/object&gt;&lt;object type=&quot;3&quot; unique_id=&quot;12357&quot;&gt;&lt;property id=&quot;20148&quot; value=&quot;5&quot;/&gt;&lt;property id=&quot;20300&quot; value=&quot;Slide 10 - &amp;quot;Chromosome Numbers &amp;quot;&quot;/&gt;&lt;property id=&quot;20307&quot; value=&quot;265&quot;/&gt;&lt;property id=&quot;20309&quot; value=&quot;-1&quot;/&gt;&lt;/object&gt;&lt;object type=&quot;3&quot; unique_id=&quot;12358&quot;&gt;&lt;property id=&quot;20148&quot; value=&quot;5&quot;/&gt;&lt;property id=&quot;20300&quot; value=&quot;Slide 11 - &amp;quot;DNA &amp;quot;&quot;/&gt;&lt;property id=&quot;20307&quot; value=&quot;266&quot;/&gt;&lt;property id=&quot;20309&quot; value=&quot;-1&quot;/&gt;&lt;/object&gt;&lt;object type=&quot;3&quot; unique_id=&quot;12359&quot;&gt;&lt;property id=&quot;20148&quot; value=&quot;5&quot;/&gt;&lt;property id=&quot;20300&quot; value=&quot;Slide 12 - &amp;quot;Genes &amp;quot;&quot;/&gt;&lt;property id=&quot;20307&quot; value=&quot;267&quot;/&gt;&lt;property id=&quot;20309&quot; value=&quot;-1&quot;/&gt;&lt;/object&gt;&lt;object type=&quot;3&quot; unique_id=&quot;12360&quot;&gt;&lt;property id=&quot;20148&quot; value=&quot;5&quot;/&gt;&lt;property id=&quot;20300&quot; value=&quot;Slide 13 - &amp;quot;Alleles &amp;quot;&quot;/&gt;&lt;property id=&quot;20307&quot; value=&quot;268&quot;/&gt;&lt;property id=&quot;20309&quot; value=&quot;-1&quot;/&gt;&lt;/object&gt;&lt;object type=&quot;3&quot; unique_id=&quot;12361&quot;&gt;&lt;property id=&quot;20148&quot; value=&quot;5&quot;/&gt;&lt;property id=&quot;20300&quot; value=&quot;Slide 14 - &amp;quot;Alleles &amp;quot;&quot;/&gt;&lt;property id=&quot;20307&quot; value=&quot;269&quot;/&gt;&lt;property id=&quot;20309&quot; value=&quot;-1&quot;/&gt;&lt;/object&gt;&lt;object type=&quot;3&quot; unique_id=&quot;12362&quot;&gt;&lt;property id=&quot;20148&quot; value=&quot;5&quot;/&gt;&lt;property id=&quot;20300&quot; value=&quot;Slide 15 - &amp;quot;Alleles &amp;quot;&quot;/&gt;&lt;property id=&quot;20307&quot; value=&quot;270&quot;/&gt;&lt;property id=&quot;20309&quot; value=&quot;-1&quot;/&gt;&lt;/object&gt;&lt;object type=&quot;3&quot; unique_id=&quot;12363&quot;&gt;&lt;property id=&quot;20148&quot; value=&quot;5&quot;/&gt;&lt;property id=&quot;20300&quot; value=&quot;Slide 16 - &amp;quot;Homozygous vs. Heterozygous &amp;quot;&quot;/&gt;&lt;property id=&quot;20307&quot; value=&quot;271&quot;/&gt;&lt;property id=&quot;20309&quot; value=&quot;-1&quot;/&gt;&lt;/object&gt;&lt;object type=&quot;3&quot; unique_id=&quot;12364&quot;&gt;&lt;property id=&quot;20148&quot; value=&quot;5&quot;/&gt;&lt;property id=&quot;20300&quot; value=&quot;Slide 17 - &amp;quot;Dominant vs. Recessive &amp;amp; Heterozygous vs. Homozygous Example&amp;quot;&quot;/&gt;&lt;property id=&quot;20307&quot; value=&quot;272&quot;/&gt;&lt;property id=&quot;20309&quot; value=&quot;-1&quot;/&gt;&lt;/object&gt;&lt;object type=&quot;3&quot; unique_id=&quot;12365&quot;&gt;&lt;property id=&quot;20148&quot; value=&quot;5&quot;/&gt;&lt;property id=&quot;20300&quot; value=&quot;Slide 18 - &amp;quot;Genotype vs. Phenotype &amp;quot;&quot;/&gt;&lt;property id=&quot;20307&quot; value=&quot;273&quot;/&gt;&lt;property id=&quot;20309&quot; value=&quot;-1&quot;/&gt;&lt;/object&gt;&lt;object type=&quot;3&quot; unique_id=&quot;12366&quot;&gt;&lt;property id=&quot;20148&quot; value=&quot;5&quot;/&gt;&lt;property id=&quot;20300&quot; value=&quot;Slide 19 - &amp;quot;Genotype vs. Phenotype Scenario &amp;quot;&quot;/&gt;&lt;property id=&quot;20307&quot; value=&quot;274&quot;/&gt;&lt;property id=&quot;20309&quot; value=&quot;-1&quot;/&gt;&lt;/object&gt;&lt;object type=&quot;3&quot; unique_id=&quot;12367&quot;&gt;&lt;property id=&quot;20148&quot; value=&quot;5&quot;/&gt;&lt;property id=&quot;20300&quot; value=&quot;Slide 20 - &amp;quot;Gene Expression &amp;quot;&quot;/&gt;&lt;property id=&quot;20307&quot; value=&quot;275&quot;/&gt;&lt;property id=&quot;20309&quot; value=&quot;-1&quot;/&gt;&lt;/object&gt;&lt;object type=&quot;3&quot; unique_id=&quot;12368&quot;&gt;&lt;property id=&quot;20148&quot; value=&quot;5&quot;/&gt;&lt;property id=&quot;20300&quot; value=&quot;Slide 21 - &amp;quot;Gene Expression &amp;quot;&quot;/&gt;&lt;property id=&quot;20307&quot; value=&quot;276&quot;/&gt;&lt;property id=&quot;20309&quot; value=&quot;-1&quot;/&gt;&lt;/object&gt;&lt;object type=&quot;3&quot; unique_id=&quot;12369&quot;&gt;&lt;property id=&quot;20148&quot; value=&quot;5&quot;/&gt;&lt;property id=&quot;20300&quot; value=&quot;Slide 22 - &amp;quot;Gene Expression &amp;quot;&quot;/&gt;&lt;property id=&quot;20307&quot; value=&quot;277&quot;/&gt;&lt;property id=&quot;20309&quot; value=&quot;-1&quot;/&gt;&lt;/object&gt;&lt;object type=&quot;3&quot; unique_id=&quot;12370&quot;&gt;&lt;property id=&quot;20148&quot; value=&quot;5&quot;/&gt;&lt;property id=&quot;20300&quot; value=&quot;Slide 23 - &amp;quot;Punnet Squares &amp;quot;&quot;/&gt;&lt;property id=&quot;20307&quot; value=&quot;278&quot;/&gt;&lt;property id=&quot;20309&quot; value=&quot;-1&quot;/&gt;&lt;/object&gt;&lt;object type=&quot;3&quot; unique_id=&quot;12371&quot;&gt;&lt;property id=&quot;20148&quot; value=&quot;5&quot;/&gt;&lt;property id=&quot;20300&quot; value=&quot;Slide 24 - &amp;quot;Pieces of Punnet Square&amp;#x0D;&amp;#x0A;&amp;quot;&quot;/&gt;&lt;property id=&quot;20307&quot; value=&quot;279&quot;/&gt;&lt;property id=&quot;20309&quot; value=&quot;-1&quot;/&gt;&lt;/object&gt;&lt;object type=&quot;3&quot; unique_id=&quot;12372&quot;&gt;&lt;property id=&quot;20148&quot; value=&quot;5&quot;/&gt;&lt;property id=&quot;20300&quot; value=&quot;Slide 25 - &amp;quot;Punnet Square Example &amp;quot;&quot;/&gt;&lt;property id=&quot;20307&quot; value=&quot;280&quot;/&gt;&lt;property id=&quot;20309&quot; value=&quot;-1&quot;/&gt;&lt;/object&gt;&lt;object type=&quot;3&quot; unique_id=&quot;12373&quot;&gt;&lt;property id=&quot;20148&quot; value=&quot;5&quot;/&gt;&lt;property id=&quot;20300&quot; value=&quot;Slide 26 - &amp;quot;Punnet Square Example Answer &amp;quot;&quot;/&gt;&lt;property id=&quot;20307&quot; value=&quot;281&quot;/&gt;&lt;property id=&quot;20309&quot; value=&quot;-1&quot;/&gt;&lt;/object&gt;&lt;object type=&quot;3&quot; unique_id=&quot;12374&quot;&gt;&lt;property id=&quot;20148&quot; value=&quot;5&quot;/&gt;&lt;property id=&quot;20300&quot; value=&quot;Slide 27 - &amp;quot;Heritability &amp;quot;&quot;/&gt;&lt;property id=&quot;20307&quot; value=&quot;282&quot;/&gt;&lt;property id=&quot;20309&quot; value=&quot;-1&quot;/&gt;&lt;/object&gt;&lt;object type=&quot;3&quot; unique_id=&quot;12375&quot;&gt;&lt;property id=&quot;20148&quot; value=&quot;5&quot;/&gt;&lt;property id=&quot;20300&quot; value=&quot;Slide 28 - &amp;quot;Heritability &amp;quot;&quot;/&gt;&lt;property id=&quot;20307&quot; value=&quot;283&quot;/&gt;&lt;property id=&quot;20309&quot; value=&quot;-1&quot;/&gt;&lt;/object&gt;&lt;object type=&quot;3&quot; unique_id=&quot;12376&quot;&gt;&lt;property id=&quot;20148&quot; value=&quot;5&quot;/&gt;&lt;property id=&quot;20300&quot; value=&quot;Slide 29 - &amp;quot;Hybrid Vigor &amp;quot;&quot;/&gt;&lt;property id=&quot;20307&quot; value=&quot;284&quot;/&gt;&lt;property id=&quot;20309&quot; value=&quot;-1&quot;/&gt;&lt;/object&gt;&lt;object type=&quot;3&quot; unique_id=&quot;12377&quot;&gt;&lt;property id=&quot;20148&quot; value=&quot;5&quot;/&gt;&lt;property id=&quot;20300&quot; value=&quot;Slide 30 - &amp;quot;Genetic Mutations &amp;quot;&quot;/&gt;&lt;property id=&quot;20307&quot; value=&quot;285&quot;/&gt;&lt;property id=&quot;20309&quot; value=&quot;-1&quot;/&gt;&lt;/object&gt;&lt;object type=&quot;3&quot; unique_id=&quot;12378&quot;&gt;&lt;property id=&quot;20148&quot; value=&quot;5&quot;/&gt;&lt;property id=&quot;20300&quot; value=&quot;Slide 31 - &amp;quot;Genetic Mutations &amp;quot;&quot;/&gt;&lt;property id=&quot;20307&quot; value=&quot;286&quot;/&gt;&lt;property id=&quot;20309&quot; value=&quot;-1&quot;/&gt;&lt;/object&gt;&lt;object type=&quot;3&quot; unique_id=&quot;12379&quot;&gt;&lt;property id=&quot;20148&quot; value=&quot;5&quot;/&gt;&lt;property id=&quot;20300&quot; value=&quot;Slide 32 - &amp;quot;Genetic Research &amp;amp; Technology &amp;quot;&quot;/&gt;&lt;property id=&quot;20307&quot; value=&quot;287&quot;/&gt;&lt;property id=&quot;20309&quot; value=&quot;-1&quot;/&gt;&lt;/object&gt;&lt;object type=&quot;3&quot; unique_id=&quot;12380&quot;&gt;&lt;property id=&quot;20148&quot; value=&quot;5&quot;/&gt;&lt;property id=&quot;20300&quot; value=&quot;Slide 33 - &amp;quot;Genetic Research &amp;amp; Technology &amp;quot;&quot;/&gt;&lt;property id=&quot;20307&quot; value=&quot;288&quot;/&gt;&lt;property id=&quot;20309&quot; value=&quot;-1&quot;/&gt;&lt;/object&gt;&lt;object type=&quot;3&quot; unique_id=&quot;12381&quot;&gt;&lt;property id=&quot;20148&quot; value=&quot;5&quot;/&gt;&lt;property id=&quot;20300&quot; value=&quot;Slide 34 - &amp;quot;Genetic Research &amp;amp; Technology &amp;quot;&quot;/&gt;&lt;property id=&quot;20307&quot; value=&quot;289&quot;/&gt;&lt;property id=&quot;20309&quot; value=&quot;-1&quot;/&gt;&lt;/object&gt;&lt;object type=&quot;3&quot; unique_id=&quot;12382&quot;&gt;&lt;property id=&quot;20148&quot; value=&quot;5&quot;/&gt;&lt;property id=&quot;20300&quot; value=&quot;Slide 35 - &amp;quot;The Field of Genetics &amp;quot;&quot;/&gt;&lt;property id=&quot;20307&quot; value=&quot;290&quot;/&gt;&lt;property id=&quot;20309&quot; value=&quot;-1&quot;/&gt;&lt;/object&gt;&lt;object type=&quot;3&quot; unique_id=&quot;12383&quot;&gt;&lt;property id=&quot;20148&quot; value=&quot;5&quot;/&gt;&lt;property id=&quot;20300&quot; value=&quot;Slide 36 - &amp;quot;Assessment&amp;quot;&quot;/&gt;&lt;property id=&quot;20307&quot; value=&quot;291&quot;/&gt;&lt;property id=&quot;20309&quot; value=&quot;-1&quot;/&gt;&lt;/object&gt;&lt;object type=&quot;3&quot; unique_id=&quot;12384&quot;&gt;&lt;property id=&quot;20148&quot; value=&quot;5&quot;/&gt;&lt;property id=&quot;20300&quot; value=&quot;Slide 37 - &amp;quot;Assessment&amp;quot;&quot;/&gt;&lt;property id=&quot;20307&quot; value=&quot;292&quot;/&gt;&lt;property id=&quot;20309&quot; value=&quot;-1&quot;/&gt;&lt;/object&gt;&lt;object type=&quot;3&quot; unique_id=&quot;12385&quot;&gt;&lt;property id=&quot;20148&quot; value=&quot;5&quot;/&gt;&lt;property id=&quot;20300&quot; value=&quot;Slide 38 - &amp;quot;Assessment&amp;quot;&quot;/&gt;&lt;property id=&quot;20307&quot; value=&quot;293&quot;/&gt;&lt;property id=&quot;20309&quot; value=&quot;-1&quot;/&gt;&lt;/object&gt;&lt;object type=&quot;3&quot; unique_id=&quot;12386&quot;&gt;&lt;property id=&quot;20148&quot; value=&quot;5&quot;/&gt;&lt;property id=&quot;20300&quot; value=&quot;Slide 39 - &amp;quot;Assessment&amp;quot;&quot;/&gt;&lt;property id=&quot;20307&quot; value=&quot;296&quot;/&gt;&lt;property id=&quot;20309&quot; value=&quot;-1&quot;/&gt;&lt;/object&gt;&lt;object type=&quot;3&quot; unique_id=&quot;12387&quot;&gt;&lt;property id=&quot;20148&quot; value=&quot;5&quot;/&gt;&lt;property id=&quot;20300&quot; value=&quot;Slide 40 - &amp;quot;Resources&amp;quot;&quot;/&gt;&lt;property id=&quot;20307&quot; value=&quot;294&quot;/&gt;&lt;property id=&quot;20309&quot; value=&quot;-1&quot;/&gt;&lt;/object&gt;&lt;object type=&quot;3&quot; unique_id=&quot;12388&quot;&gt;&lt;property id=&quot;20148&quot; value=&quot;5&quot;/&gt;&lt;property id=&quot;20300&quot; value=&quot;Slide 41 - &amp;quot;Acknowledgements &amp;quot;&quot;/&gt;&lt;property id=&quot;20307&quot; value=&quot;295&quot;/&gt;&lt;property id=&quot;20309&quot; value=&quot;-1&quot;/&gt;&lt;/object&gt;&lt;/object&gt;&lt;object type=&quot;8&quot; unique_id=&quot;12389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5605A0-030B-4924-827C-2757CD0782AB}&quot;/&gt;&lt;isInvalidForFieldText val=&quot;0&quot;/&gt;&lt;Image&gt;&lt;filename val=&quot;C:\Users\larry.CEV\Documents\My Adobe Presentations\CEV70529\data\asimages\{7D5605A0-030B-4924-827C-2757CD0782AB}_7.png&quot;/&gt;&lt;left val=&quot;547&quot;/&gt;&lt;top val=&quot;145&quot;/&gt;&lt;width val=&quot;23&quot;/&gt;&lt;height val=&quot;151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2BC8F9-EC26-4978-B3AD-66FDFBDF07DB}&quot;/&gt;&lt;isInvalidForFieldText val=&quot;0&quot;/&gt;&lt;Image&gt;&lt;filename val=&quot;C:\Users\larry.CEV\Documents\My Adobe Presentations\CEV70529\data\asimages\{062BC8F9-EC26-4978-B3AD-66FDFBDF07DB}_7.png&quot;/&gt;&lt;left val=&quot;318&quot;/&gt;&lt;top val=&quot;164&quot;/&gt;&lt;width val=&quot;131&quot;/&gt;&lt;height val=&quot;13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ED3867-5945-4881-A454-8D6EF597D0A3}&quot;/&gt;&lt;isInvalidForFieldText val=&quot;0&quot;/&gt;&lt;Image&gt;&lt;filename val=&quot;C:\Users\larry.CEV\Documents\My Adobe Presentations\CEV70529\data\asimages\{B2ED3867-5945-4881-A454-8D6EF597D0A3}_7.png&quot;/&gt;&lt;left val=&quot;318&quot;/&gt;&lt;top val=&quot;284&quot;/&gt;&lt;width val=&quot;121&quot;/&gt;&lt;height val=&quot;15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2FDA6F-7E29-4EC2-B954-1EABD5040FF3}&quot;/&gt;&lt;isInvalidForFieldText val=&quot;1&quot;/&gt;&lt;Image&gt;&lt;filename val=&quot;C:\Users\larry.CEV\Documents\My Adobe Presentations\CEV70529\data\asimages\{B82FDA6F-7E29-4EC2-B954-1EABD5040FF3}_8.png&quot;/&gt;&lt;left val=&quot;84&quot;/&gt;&lt;top val=&quot;-1&quot;/&gt;&lt;width val=&quot;616&quot;/&gt;&lt;height val=&quot;118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2FDA6F-7E29-4EC2-B954-1EABD5040FF3}&quot;/&gt;&lt;isInvalidForFieldText val=&quot;1&quot;/&gt;&lt;Image&gt;&lt;filename val=&quot;C:\Users\larry.CEV\Documents\My Adobe Presentations\CEV70529\data\asimages\{B82FDA6F-7E29-4EC2-B954-1EABD5040FF3}_8.png&quot;/&gt;&lt;left val=&quot;84&quot;/&gt;&lt;top val=&quot;-1&quot;/&gt;&lt;width val=&quot;616&quot;/&gt;&lt;height val=&quot;11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2FDA6F-7E29-4EC2-B954-1EABD5040FF3}&quot;/&gt;&lt;isInvalidForFieldText val=&quot;1&quot;/&gt;&lt;Image&gt;&lt;filename val=&quot;C:\Users\larry.CEV\Documents\My Adobe Presentations\CEV70529\data\asimages\{B82FDA6F-7E29-4EC2-B954-1EABD5040FF3}_8.png&quot;/&gt;&lt;left val=&quot;84&quot;/&gt;&lt;top val=&quot;-1&quot;/&gt;&lt;width val=&quot;616&quot;/&gt;&lt;height val=&quot;118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D7D40C9-4FB8-447F-AF44-B5C652C32E41}&quot;/&gt;&lt;isInvalidForFieldText val=&quot;1&quot;/&gt;&lt;Image&gt;&lt;filename val=&quot;C:\Users\larry.CEV\Documents\My Adobe Presentations\CEV70529\data\asimages\{ED7D40C9-4FB8-447F-AF44-B5C652C32E41}_9.png&quot;/&gt;&lt;left val=&quot;84&quot;/&gt;&lt;top val=&quot;-1&quot;/&gt;&lt;width val=&quot;616&quot;/&gt;&lt;height val=&quot;118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D7D40C9-4FB8-447F-AF44-B5C652C32E41}&quot;/&gt;&lt;isInvalidForFieldText val=&quot;1&quot;/&gt;&lt;Image&gt;&lt;filename val=&quot;C:\Users\larry.CEV\Documents\My Adobe Presentations\CEV70529\data\asimages\{ED7D40C9-4FB8-447F-AF44-B5C652C32E41}_9.png&quot;/&gt;&lt;left val=&quot;84&quot;/&gt;&lt;top val=&quot;-1&quot;/&gt;&lt;width val=&quot;616&quot;/&gt;&lt;height val=&quot;118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D7D40C9-4FB8-447F-AF44-B5C652C32E41}&quot;/&gt;&lt;isInvalidForFieldText val=&quot;1&quot;/&gt;&lt;Image&gt;&lt;filename val=&quot;C:\Users\larry.CEV\Documents\My Adobe Presentations\CEV70529\data\asimages\{ED7D40C9-4FB8-447F-AF44-B5C652C32E41}_9.png&quot;/&gt;&lt;left val=&quot;84&quot;/&gt;&lt;top val=&quot;-1&quot;/&gt;&lt;width val=&quot;616&quot;/&gt;&lt;height val=&quot;118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D7D40C9-4FB8-447F-AF44-B5C652C32E41}&quot;/&gt;&lt;isInvalidForFieldText val=&quot;1&quot;/&gt;&lt;Image&gt;&lt;filename val=&quot;C:\Users\larry.CEV\Documents\My Adobe Presentations\CEV70529\data\asimages\{ED7D40C9-4FB8-447F-AF44-B5C652C32E41}_9.png&quot;/&gt;&lt;left val=&quot;84&quot;/&gt;&lt;top val=&quot;-1&quot;/&gt;&lt;width val=&quot;616&quot;/&gt;&lt;height val=&quot;11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27AB71-8E9F-4489-A24B-0F4C1C172A46}&quot;/&gt;&lt;isInvalidForFieldText val=&quot;1&quot;/&gt;&lt;Image&gt;&lt;filename val=&quot;C:\Users\larry.CEV\Documents\My Adobe Presentations\CEV70529\data\asimages\{1427AB71-8E9F-4489-A24B-0F4C1C172A46}_1.png&quot;/&gt;&lt;left val=&quot;44&quot;/&gt;&lt;top val=&quot;72&quot;/&gt;&lt;width val=&quot;637&quot;/&gt;&lt;height val=&quot;326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A56132-DFE2-4F36-8747-BF6E1E48B7F5}&quot;/&gt;&lt;isInvalidForFieldText val=&quot;1&quot;/&gt;&lt;Image&gt;&lt;filename val=&quot;C:\Users\larry.CEV\Documents\My Adobe Presentations\CEV70529\data\asimages\{B2A56132-DFE2-4F36-8747-BF6E1E48B7F5}_11.png&quot;/&gt;&lt;left val=&quot;95&quot;/&gt;&lt;top val=&quot;-15&quot;/&gt;&lt;width val=&quot;590&quot;/&gt;&lt;height val=&quot;14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A56132-DFE2-4F36-8747-BF6E1E48B7F5}&quot;/&gt;&lt;isInvalidForFieldText val=&quot;1&quot;/&gt;&lt;Image&gt;&lt;filename val=&quot;C:\Users\larry.CEV\Documents\My Adobe Presentations\CEV70529\data\asimages\{B2A56132-DFE2-4F36-8747-BF6E1E48B7F5}_11.png&quot;/&gt;&lt;left val=&quot;95&quot;/&gt;&lt;top val=&quot;-15&quot;/&gt;&lt;width val=&quot;590&quot;/&gt;&lt;height val=&quot;1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08B15D-FA88-40EC-81ED-4F14FD59E94C}&quot;/&gt;&lt;isInvalidForFieldText val=&quot;1&quot;/&gt;&lt;Image&gt;&lt;filename val=&quot;C:\Users\larry.CEV\Documents\My Adobe Presentations\CEV70529\data\asimages\{B608B15D-FA88-40EC-81ED-4F14FD59E94C}_12.png&quot;/&gt;&lt;left val=&quot;95&quot;/&gt;&lt;top val=&quot;-15&quot;/&gt;&lt;width val=&quot;590&quot;/&gt;&lt;height val=&quot;14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08B15D-FA88-40EC-81ED-4F14FD59E94C}&quot;/&gt;&lt;isInvalidForFieldText val=&quot;1&quot;/&gt;&lt;Image&gt;&lt;filename val=&quot;C:\Users\larry.CEV\Documents\My Adobe Presentations\CEV70529\data\asimages\{B608B15D-FA88-40EC-81ED-4F14FD59E94C}_12.png&quot;/&gt;&lt;left val=&quot;95&quot;/&gt;&lt;top val=&quot;-15&quot;/&gt;&lt;width val=&quot;590&quot;/&gt;&lt;height val=&quot;143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0317E7-0A9D-4B97-B31B-00F3AFD77EC8}&quot;/&gt;&lt;isInvalidForFieldText val=&quot;1&quot;/&gt;&lt;Image&gt;&lt;filename val=&quot;C:\Users\larry.CEV\Documents\My Adobe Presentations\CEV70529\data\asimages\{5C0317E7-0A9D-4B97-B31B-00F3AFD77EC8}_13.png&quot;/&gt;&lt;left val=&quot;95&quot;/&gt;&lt;top val=&quot;-15&quot;/&gt;&lt;width val=&quot;590&quot;/&gt;&lt;height val=&quot;14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0317E7-0A9D-4B97-B31B-00F3AFD77EC8}&quot;/&gt;&lt;isInvalidForFieldText val=&quot;1&quot;/&gt;&lt;Image&gt;&lt;filename val=&quot;C:\Users\larry.CEV\Documents\My Adobe Presentations\CEV70529\data\asimages\{5C0317E7-0A9D-4B97-B31B-00F3AFD77EC8}_13.png&quot;/&gt;&lt;left val=&quot;95&quot;/&gt;&lt;top val=&quot;-15&quot;/&gt;&lt;width val=&quot;590&quot;/&gt;&lt;height val=&quot;143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E19ED0-C692-4D00-B1E6-8B5507B16724}&quot;/&gt;&lt;isInvalidForFieldText val=&quot;1&quot;/&gt;&lt;Image&gt;&lt;filename val=&quot;C:\Users\larry.CEV\Documents\My Adobe Presentations\CEV70529\data\asimages\{1BE19ED0-C692-4D00-B1E6-8B5507B16724}_14.png&quot;/&gt;&lt;left val=&quot;95&quot;/&gt;&lt;top val=&quot;-15&quot;/&gt;&lt;width val=&quot;590&quot;/&gt;&lt;height val=&quot;143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E19ED0-C692-4D00-B1E6-8B5507B16724}&quot;/&gt;&lt;isInvalidForFieldText val=&quot;1&quot;/&gt;&lt;Image&gt;&lt;filename val=&quot;C:\Users\larry.CEV\Documents\My Adobe Presentations\CEV70529\data\asimages\{1BE19ED0-C692-4D00-B1E6-8B5507B16724}_14.png&quot;/&gt;&lt;left val=&quot;95&quot;/&gt;&lt;top val=&quot;-15&quot;/&gt;&lt;width val=&quot;590&quot;/&gt;&lt;height val=&quot;143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8D75EA-1396-461E-AA2D-026F42B6950E}&quot;/&gt;&lt;isInvalidForFieldText val=&quot;1&quot;/&gt;&lt;Image&gt;&lt;filename val=&quot;C:\Users\larry.CEV\Documents\My Adobe Presentations\CEV70529\data\asimages\{148D75EA-1396-461E-AA2D-026F42B6950E}_15.png&quot;/&gt;&lt;left val=&quot;95&quot;/&gt;&lt;top val=&quot;-15&quot;/&gt;&lt;width val=&quot;590&quot;/&gt;&lt;height val=&quot;143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F38A61A-79DB-4DE9-9BB0-A878D9593276}&quot;/&gt;&lt;isInvalidForFieldText val=&quot;1&quot;/&gt;&lt;Image&gt;&lt;filename val=&quot;C:\Users\larry.CEV\Documents\My Adobe Presentations\CEV70529\data\asimages\{FF38A61A-79DB-4DE9-9BB0-A878D9593276}_18.png&quot;/&gt;&lt;left val=&quot;84&quot;/&gt;&lt;top val=&quot;21&quot;/&gt;&lt;width val=&quot;637&quot;/&gt;&lt;height val=&quot;9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9DEA80-1239-4F19-8198-165DA4BE3EAB}&quot;/&gt;&lt;isInvalidForFieldText val=&quot;1&quot;/&gt;&lt;Image&gt;&lt;filename val=&quot;C:\Users\larry.CEV\Documents\My Adobe Presentations\CEV70529\data\asimages\{8A9DEA80-1239-4F19-8198-165DA4BE3EAB}_2.png&quot;/&gt;&lt;left val=&quot;95&quot;/&gt;&lt;top val=&quot;-15&quot;/&gt;&lt;width val=&quot;590&quot;/&gt;&lt;height val=&quot;143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649731-3311-40CE-B38A-A708035F9763}&quot;/&gt;&lt;isInvalidForFieldText val=&quot;1&quot;/&gt;&lt;Image&gt;&lt;filename val=&quot;C:\Users\larry.CEV\Documents\My Adobe Presentations\CEV70529\data\asimages\{14649731-3311-40CE-B38A-A708035F9763}_19.png&quot;/&gt;&lt;left val=&quot;95&quot;/&gt;&lt;top val=&quot;-8&quot;/&gt;&lt;width val=&quot;590&quot;/&gt;&lt;height val=&quot;13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649731-3311-40CE-B38A-A708035F9763}&quot;/&gt;&lt;isInvalidForFieldText val=&quot;1&quot;/&gt;&lt;Image&gt;&lt;filename val=&quot;C:\Users\larry.CEV\Documents\My Adobe Presentations\CEV70529\data\asimages\{14649731-3311-40CE-B38A-A708035F9763}_19.png&quot;/&gt;&lt;left val=&quot;95&quot;/&gt;&lt;top val=&quot;-8&quot;/&gt;&lt;width val=&quot;590&quot;/&gt;&lt;height val=&quot;139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649731-3311-40CE-B38A-A708035F9763}&quot;/&gt;&lt;isInvalidForFieldText val=&quot;1&quot;/&gt;&lt;Image&gt;&lt;filename val=&quot;C:\Users\larry.CEV\Documents\My Adobe Presentations\CEV70529\data\asimages\{14649731-3311-40CE-B38A-A708035F9763}_19.png&quot;/&gt;&lt;left val=&quot;95&quot;/&gt;&lt;top val=&quot;-8&quot;/&gt;&lt;width val=&quot;590&quot;/&gt;&lt;height val=&quot;139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91AD68-B28A-4779-ABC6-612F1C3E9A49}&quot;/&gt;&lt;isInvalidForFieldText val=&quot;1&quot;/&gt;&lt;Image&gt;&lt;filename val=&quot;C:\Users\larry.CEV\Documents\My Adobe Presentations\CEV70529\data\asimages\{4991AD68-B28A-4779-ABC6-612F1C3E9A49}_21.png&quot;/&gt;&lt;left val=&quot;66&quot;/&gt;&lt;top val=&quot;4&quot;/&gt;&lt;width val=&quot;652&quot;/&gt;&lt;height val=&quot;109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91AD68-B28A-4779-ABC6-612F1C3E9A49}&quot;/&gt;&lt;isInvalidForFieldText val=&quot;1&quot;/&gt;&lt;Image&gt;&lt;filename val=&quot;C:\Users\larry.CEV\Documents\My Adobe Presentations\CEV70529\data\asimages\{4991AD68-B28A-4779-ABC6-612F1C3E9A49}_21.png&quot;/&gt;&lt;left val=&quot;66&quot;/&gt;&lt;top val=&quot;4&quot;/&gt;&lt;width val=&quot;652&quot;/&gt;&lt;height val=&quot;109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AD1D0E-FA5E-4898-B07F-935E18FE4471}&quot;/&gt;&lt;isInvalidForFieldText val=&quot;1&quot;/&gt;&lt;Image&gt;&lt;filename val=&quot;C:\Users\larry.CEV\Documents\My Adobe Presentations\CEV70529\data\asimages\{F5AD1D0E-FA5E-4898-B07F-935E18FE4471}_16.png&quot;/&gt;&lt;left val=&quot;95&quot;/&gt;&lt;top val=&quot;-26&quot;/&gt;&lt;width val=&quot;590&quot;/&gt;&lt;height val=&quot;154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AD1D0E-FA5E-4898-B07F-935E18FE4471}&quot;/&gt;&lt;isInvalidForFieldText val=&quot;1&quot;/&gt;&lt;Image&gt;&lt;filename val=&quot;C:\Users\larry.CEV\Documents\My Adobe Presentations\CEV70529\data\asimages\{F5AD1D0E-FA5E-4898-B07F-935E18FE4471}_16.png&quot;/&gt;&lt;left val=&quot;95&quot;/&gt;&lt;top val=&quot;-26&quot;/&gt;&lt;width val=&quot;590&quot;/&gt;&lt;height val=&quot;154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09635C-07F5-4757-9952-CE1724E1BC58}&quot;/&gt;&lt;isInvalidForFieldText val=&quot;1&quot;/&gt;&lt;Image&gt;&lt;filename val=&quot;C:\Users\larry.CEV\Documents\My Adobe Presentations\CEV70529\data\asimages\{8209635C-07F5-4757-9952-CE1724E1BC58}_17.png&quot;/&gt;&lt;left val=&quot;95&quot;/&gt;&lt;top val=&quot;-7&quot;/&gt;&lt;width val=&quot;590&quot;/&gt;&lt;height val=&quot;133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09635C-07F5-4757-9952-CE1724E1BC58}&quot;/&gt;&lt;isInvalidForFieldText val=&quot;1&quot;/&gt;&lt;Image&gt;&lt;filename val=&quot;C:\Users\larry.CEV\Documents\My Adobe Presentations\CEV70529\data\asimages\{8209635C-07F5-4757-9952-CE1724E1BC58}_17.png&quot;/&gt;&lt;left val=&quot;95&quot;/&gt;&lt;top val=&quot;-7&quot;/&gt;&lt;width val=&quot;590&quot;/&gt;&lt;height val=&quot;133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09635C-07F5-4757-9952-CE1724E1BC58}&quot;/&gt;&lt;isInvalidForFieldText val=&quot;1&quot;/&gt;&lt;Image&gt;&lt;filename val=&quot;C:\Users\larry.CEV\Documents\My Adobe Presentations\CEV70529\data\asimages\{8209635C-07F5-4757-9952-CE1724E1BC58}_17.png&quot;/&gt;&lt;left val=&quot;95&quot;/&gt;&lt;top val=&quot;-7&quot;/&gt;&lt;width val=&quot;590&quot;/&gt;&lt;height val=&quot;13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B62FDA-706E-40EA-A090-1EB36B03811E}&quot;/&gt;&lt;isInvalidForFieldText val=&quot;1&quot;/&gt;&lt;Image&gt;&lt;filename val=&quot;C:\Users\larry.CEV\Documents\My Adobe Presentations\CEV70529\data\asimages\{89B62FDA-706E-40EA-A090-1EB36B03811E}_3.png&quot;/&gt;&lt;left val=&quot;80&quot;/&gt;&lt;top val=&quot;-1&quot;/&gt;&lt;width val=&quot;623&quot;/&gt;&lt;height val=&quot;11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09635C-07F5-4757-9952-CE1724E1BC58}&quot;/&gt;&lt;isInvalidForFieldText val=&quot;1&quot;/&gt;&lt;Image&gt;&lt;filename val=&quot;C:\Users\larry.CEV\Documents\My Adobe Presentations\CEV70529\data\asimages\{8209635C-07F5-4757-9952-CE1724E1BC58}_17.png&quot;/&gt;&lt;left val=&quot;95&quot;/&gt;&lt;top val=&quot;-7&quot;/&gt;&lt;width val=&quot;590&quot;/&gt;&lt;height val=&quot;133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1C68FB8-73F3-42DB-B71C-134A8D9A9036}&quot;/&gt;&lt;isInvalidForFieldText val=&quot;1&quot;/&gt;&lt;Image&gt;&lt;filename val=&quot;C:\Users\larry.CEV\Documents\My Adobe Presentations\CEV70529\data\asimages\{A1C68FB8-73F3-42DB-B71C-134A8D9A9036}_23.png&quot;/&gt;&lt;left val=&quot;84&quot;/&gt;&lt;top val=&quot;4&quot;/&gt;&lt;width val=&quot;613&quot;/&gt;&lt;height val=&quot;10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B14787-06FD-4F9C-B059-404808268C38}&quot;/&gt;&lt;isInvalidForFieldText val=&quot;1&quot;/&gt;&lt;Image&gt;&lt;filename val=&quot;C:\Users\larry.CEV\Documents\My Adobe Presentations\CEV70529\data\asimages\{42B14787-06FD-4F9C-B059-404808268C38}_24.png&quot;/&gt;&lt;left val=&quot;95&quot;/&gt;&lt;top val=&quot;-21&quot;/&gt;&lt;width val=&quot;590&quot;/&gt;&lt;height val=&quot;160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5348096-C90B-4772-8005-776EDB20B37D}&quot;/&gt;&lt;isInvalidForFieldText val=&quot;1&quot;/&gt;&lt;Image&gt;&lt;filename val=&quot;C:\Users\larry.CEV\Documents\My Adobe Presentations\CEV70529\data\asimages\{95348096-C90B-4772-8005-776EDB20B37D}_24.png&quot;/&gt;&lt;left val=&quot;168&quot;/&gt;&lt;top val=&quot;182&quot;/&gt;&lt;width val=&quot;448&quot;/&gt;&lt;height val=&quot;3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604405-95A4-49B7-AF24-AFE34CE534AB}&quot;/&gt;&lt;isInvalidForFieldText val=&quot;1&quot;/&gt;&lt;Image&gt;&lt;filename val=&quot;C:\Users\larry.CEV\Documents\My Adobe Presentations\CEV70529\data\asimages\{91604405-95A4-49B7-AF24-AFE34CE534AB}_25.png&quot;/&gt;&lt;left val=&quot;95&quot;/&gt;&lt;top val=&quot;-16&quot;/&gt;&lt;width val=&quot;590&quot;/&gt;&lt;height val=&quot;154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604405-95A4-49B7-AF24-AFE34CE534AB}&quot;/&gt;&lt;isInvalidForFieldText val=&quot;1&quot;/&gt;&lt;Image&gt;&lt;filename val=&quot;C:\Users\larry.CEV\Documents\My Adobe Presentations\CEV70529\data\asimages\{91604405-95A4-49B7-AF24-AFE34CE534AB}_25.png&quot;/&gt;&lt;left val=&quot;95&quot;/&gt;&lt;top val=&quot;-16&quot;/&gt;&lt;width val=&quot;590&quot;/&gt;&lt;height val=&quot;15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E9D1F0-71BD-4A13-81D3-F216E05B02E5}&quot;/&gt;&lt;isInvalidForFieldText val=&quot;1&quot;/&gt;&lt;Image&gt;&lt;filename val=&quot;C:\Users\larry.CEV\Documents\My Adobe Presentations\CEV70529\data\asimages\{E6E9D1F0-71BD-4A13-81D3-F216E05B02E5}_26.png&quot;/&gt;&lt;left val=&quot;95&quot;/&gt;&lt;top val=&quot;-8&quot;/&gt;&lt;width val=&quot;590&quot;/&gt;&lt;height val=&quot;13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E9D1F0-71BD-4A13-81D3-F216E05B02E5}&quot;/&gt;&lt;isInvalidForFieldText val=&quot;1&quot;/&gt;&lt;Image&gt;&lt;filename val=&quot;C:\Users\larry.CEV\Documents\My Adobe Presentations\CEV70529\data\asimages\{E6E9D1F0-71BD-4A13-81D3-F216E05B02E5}_26.png&quot;/&gt;&lt;left val=&quot;95&quot;/&gt;&lt;top val=&quot;-8&quot;/&gt;&lt;width val=&quot;590&quot;/&gt;&lt;height val=&quot;139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3F9237-5E9D-4472-BC79-101FF6390873}&quot;/&gt;&lt;isInvalidForFieldText val=&quot;1&quot;/&gt;&lt;Image&gt;&lt;filename val=&quot;C:\Users\larry.CEV\Documents\My Adobe Presentations\CEV70529\data\asimages\{503F9237-5E9D-4472-BC79-101FF6390873}_27.png&quot;/&gt;&lt;left val=&quot;95&quot;/&gt;&lt;top val=&quot;-7&quot;/&gt;&lt;width val=&quot;590&quot;/&gt;&lt;height val=&quot;13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EB065B-1B6C-48A8-ACEA-EA0C2AAE0296}&quot;/&gt;&lt;isInvalidForFieldText val=&quot;1&quot;/&gt;&lt;Image&gt;&lt;filename val=&quot;C:\Users\larry.CEV\Documents\My Adobe Presentations\CEV70529\data\asimages\{71EB065B-1B6C-48A8-ACEA-EA0C2AAE0296}_28.png&quot;/&gt;&lt;left val=&quot;95&quot;/&gt;&lt;top val=&quot;-7&quot;/&gt;&lt;width val=&quot;590&quot;/&gt;&lt;height val=&quot;13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3C1744-41C8-4D48-AD0C-030073DE2B8B}&quot;/&gt;&lt;isInvalidForFieldText val=&quot;1&quot;/&gt;&lt;Image&gt;&lt;filename val=&quot;C:\Users\larry.CEV\Documents\My Adobe Presentations\CEV70529\data\asimages\{9C3C1744-41C8-4D48-AD0C-030073DE2B8B}_4.png&quot;/&gt;&lt;left val=&quot;95&quot;/&gt;&lt;top val=&quot;-15&quot;/&gt;&lt;width val=&quot;590&quot;/&gt;&lt;height val=&quot;143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EB065B-1B6C-48A8-ACEA-EA0C2AAE0296}&quot;/&gt;&lt;isInvalidForFieldText val=&quot;1&quot;/&gt;&lt;Image&gt;&lt;filename val=&quot;C:\Users\larry.CEV\Documents\My Adobe Presentations\CEV70529\data\asimages\{71EB065B-1B6C-48A8-ACEA-EA0C2AAE0296}_28.png&quot;/&gt;&lt;left val=&quot;95&quot;/&gt;&lt;top val=&quot;-7&quot;/&gt;&lt;width val=&quot;590&quot;/&gt;&lt;height val=&quot;130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14D4E8-0CEB-4BEB-9B53-B059E2911AB0}&quot;/&gt;&lt;isInvalidForFieldText val=&quot;1&quot;/&gt;&lt;Image&gt;&lt;filename val=&quot;C:\Users\larry.CEV\Documents\My Adobe Presentations\CEV70529\data\asimages\{C614D4E8-0CEB-4BEB-9B53-B059E2911AB0}_29.png&quot;/&gt;&lt;left val=&quot;90&quot;/&gt;&lt;top val=&quot;-7&quot;/&gt;&lt;width val=&quot;602&quot;/&gt;&lt;height val=&quot;13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14D4E8-0CEB-4BEB-9B53-B059E2911AB0}&quot;/&gt;&lt;isInvalidForFieldText val=&quot;1&quot;/&gt;&lt;Image&gt;&lt;filename val=&quot;C:\Users\larry.CEV\Documents\My Adobe Presentations\CEV70529\data\asimages\{C614D4E8-0CEB-4BEB-9B53-B059E2911AB0}_29.png&quot;/&gt;&lt;left val=&quot;90&quot;/&gt;&lt;top val=&quot;-7&quot;/&gt;&lt;width val=&quot;602&quot;/&gt;&lt;height val=&quot;130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1C0826-FA71-4C62-9023-9F4307543501}&quot;/&gt;&lt;isInvalidForFieldText val=&quot;1&quot;/&gt;&lt;Image&gt;&lt;filename val=&quot;C:\Users\larry.CEV\Documents\My Adobe Presentations\CEV70529\data\asimages\{3E1C0826-FA71-4C62-9023-9F4307543501}_30.png&quot;/&gt;&lt;left val=&quot;78&quot;/&gt;&lt;top val=&quot;9&quot;/&gt;&lt;width val=&quot;627&quot;/&gt;&lt;height val=&quot;103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E2BF90-379A-4C72-914C-5BCF5637D8A4}&quot;/&gt;&lt;isInvalidForFieldText val=&quot;1&quot;/&gt;&lt;Image&gt;&lt;filename val=&quot;C:\Users\larry.CEV\Documents\My Adobe Presentations\CEV70529\data\asimages\{68E2BF90-379A-4C72-914C-5BCF5637D8A4}_31.png&quot;/&gt;&lt;left val=&quot;78&quot;/&gt;&lt;top val=&quot;9&quot;/&gt;&lt;width val=&quot;627&quot;/&gt;&lt;height val=&quot;103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900B3D-015C-49E8-ACB0-169AE8D9C81F}&quot;/&gt;&lt;isInvalidForFieldText val=&quot;1&quot;/&gt;&lt;Image&gt;&lt;filename val=&quot;C:\Users\larry.CEV\Documents\My Adobe Presentations\CEV70529\data\asimages\{F8900B3D-015C-49E8-ACB0-169AE8D9C81F}_32.png&quot;/&gt;&lt;left val=&quot;95&quot;/&gt;&lt;top val=&quot;-8&quot;/&gt;&lt;width val=&quot;590&quot;/&gt;&lt;height val=&quot;13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2E4E20-20C2-40EF-A45E-081D216BF72D}&quot;/&gt;&lt;isInvalidForFieldText val=&quot;1&quot;/&gt;&lt;Image&gt;&lt;filename val=&quot;C:\Users\larry.CEV\Documents\My Adobe Presentations\CEV70529\data\asimages\{4C2E4E20-20C2-40EF-A45E-081D216BF72D}_33.png&quot;/&gt;&lt;left val=&quot;95&quot;/&gt;&lt;top val=&quot;-8&quot;/&gt;&lt;width val=&quot;590&quot;/&gt;&lt;height val=&quot;139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AD826A-9E8A-40DF-A76D-0FEA92B6A66D}&quot;/&gt;&lt;isInvalidForFieldText val=&quot;1&quot;/&gt;&lt;Image&gt;&lt;filename val=&quot;C:\Users\larry.CEV\Documents\My Adobe Presentations\CEV70529\data\asimages\{67AD826A-9E8A-40DF-A76D-0FEA92B6A66D}_34.png&quot;/&gt;&lt;left val=&quot;95&quot;/&gt;&lt;top val=&quot;-8&quot;/&gt;&lt;width val=&quot;590&quot;/&gt;&lt;height val=&quot;13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AD826A-9E8A-40DF-A76D-0FEA92B6A66D}&quot;/&gt;&lt;isInvalidForFieldText val=&quot;1&quot;/&gt;&lt;Image&gt;&lt;filename val=&quot;C:\Users\larry.CEV\Documents\My Adobe Presentations\CEV70529\data\asimages\{67AD826A-9E8A-40DF-A76D-0FEA92B6A66D}_34.png&quot;/&gt;&lt;left val=&quot;95&quot;/&gt;&lt;top val=&quot;-8&quot;/&gt;&lt;width val=&quot;590&quot;/&gt;&lt;height val=&quot;13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AB4E65-B214-4F0E-B2A8-7A0F49E92369}&quot;/&gt;&lt;isInvalidForFieldText val=&quot;1&quot;/&gt;&lt;Image&gt;&lt;filename val=&quot;C:\Users\larry.CEV\Documents\My Adobe Presentations\CEV70529\data\asimages\{02AB4E65-B214-4F0E-B2A8-7A0F49E92369}_40.png&quot;/&gt;&lt;left val=&quot;95&quot;/&gt;&lt;top val=&quot;-7&quot;/&gt;&lt;width val=&quot;590&quot;/&gt;&lt;height val=&quot;13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B4CD6A-9204-4DEE-8DAB-596EA1313831}&quot;/&gt;&lt;isInvalidForFieldText val=&quot;1&quot;/&gt;&lt;Image&gt;&lt;filename val=&quot;C:\Users\larry.CEV\Documents\My Adobe Presentations\CEV70529\data\asimages\{F6B4CD6A-9204-4DEE-8DAB-596EA1313831}_5.png&quot;/&gt;&lt;left val=&quot;95&quot;/&gt;&lt;top val=&quot;-15&quot;/&gt;&lt;width val=&quot;590&quot;/&gt;&lt;height val=&quot;143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3D078F-1DD5-4CA1-A3D1-479E36957B0D}&quot;/&gt;&lt;isInvalidForFieldText val=&quot;1&quot;/&gt;&lt;Image&gt;&lt;filename val=&quot;C:\Users\larry.CEV\Documents\My Adobe Presentations\CEV70529\data\asimages\{6F3D078F-1DD5-4CA1-A3D1-479E36957B0D}_41.png&quot;/&gt;&lt;left val=&quot;75&quot;/&gt;&lt;top val=&quot;9&quot;/&gt;&lt;width val=&quot;667&quot;/&gt;&lt;height val=&quot;10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B4CD6A-9204-4DEE-8DAB-596EA1313831}&quot;/&gt;&lt;isInvalidForFieldText val=&quot;1&quot;/&gt;&lt;Image&gt;&lt;filename val=&quot;C:\Users\larry.CEV\Documents\My Adobe Presentations\CEV70529\data\asimages\{F6B4CD6A-9204-4DEE-8DAB-596EA1313831}_5.png&quot;/&gt;&lt;left val=&quot;95&quot;/&gt;&lt;top val=&quot;-15&quot;/&gt;&lt;width val=&quot;590&quot;/&gt;&lt;height val=&quot;14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38EC7B-7DD0-4891-BCD9-507918850B16}&quot;/&gt;&lt;isInvalidForFieldText val=&quot;1&quot;/&gt;&lt;Image&gt;&lt;filename val=&quot;C:\Users\larry.CEV\Documents\My Adobe Presentations\CEV70529\data\asimages\{9138EC7B-7DD0-4891-BCD9-507918850B16}_7.png&quot;/&gt;&lt;left val=&quot;95&quot;/&gt;&lt;top val=&quot;-20&quot;/&gt;&lt;width val=&quot;590&quot;/&gt;&lt;height val=&quot;154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9BC5A0-ED9D-48BF-85F1-7049951CCC58}&quot;/&gt;&lt;isInvalidForFieldText val=&quot;0&quot;/&gt;&lt;Image&gt;&lt;filename val=&quot;C:\Users\larry.CEV\Documents\My Adobe Presentations\CEV70529\data\asimages\{079BC5A0-ED9D-48BF-85F1-7049951CCC58}_7.png&quot;/&gt;&lt;left val=&quot;397&quot;/&gt;&lt;top val=&quot;121&quot;/&gt;&lt;width val=&quot;205&quot;/&gt;&lt;height val=&quot;39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1596</Words>
  <Application>Microsoft Office PowerPoint</Application>
  <PresentationFormat>On-screen Show (4:3)</PresentationFormat>
  <Paragraphs>461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Times New Roman</vt:lpstr>
      <vt:lpstr>Office Theme</vt:lpstr>
      <vt:lpstr>Slide 1</vt:lpstr>
      <vt:lpstr>Objectives </vt:lpstr>
      <vt:lpstr>Slide 3</vt:lpstr>
      <vt:lpstr>Gregor Mendel </vt:lpstr>
      <vt:lpstr>Genetics </vt:lpstr>
      <vt:lpstr>Genetic Variation </vt:lpstr>
      <vt:lpstr>Inheritance</vt:lpstr>
      <vt:lpstr>Slide 8</vt:lpstr>
      <vt:lpstr>Genetic Material Breakdown </vt:lpstr>
      <vt:lpstr>Chromosomes </vt:lpstr>
      <vt:lpstr>Chromosomes </vt:lpstr>
      <vt:lpstr>Chromosomes </vt:lpstr>
      <vt:lpstr>Cell Division </vt:lpstr>
      <vt:lpstr>Somatic Cells</vt:lpstr>
      <vt:lpstr>Sex Cells</vt:lpstr>
      <vt:lpstr>Sex Cells</vt:lpstr>
      <vt:lpstr>Nucleic Acids</vt:lpstr>
      <vt:lpstr>Nucleic Acids</vt:lpstr>
      <vt:lpstr>Sugar Molecule</vt:lpstr>
      <vt:lpstr>Phosphate Molecule</vt:lpstr>
      <vt:lpstr>Nitrogen Base</vt:lpstr>
      <vt:lpstr>DNA </vt:lpstr>
      <vt:lpstr>DNA </vt:lpstr>
      <vt:lpstr>RNA</vt:lpstr>
      <vt:lpstr>Genes </vt:lpstr>
      <vt:lpstr>Genes </vt:lpstr>
      <vt:lpstr>Alleles </vt:lpstr>
      <vt:lpstr>Alleles </vt:lpstr>
      <vt:lpstr>Dominant Alleles </vt:lpstr>
      <vt:lpstr>Dominant Alleles </vt:lpstr>
      <vt:lpstr>Recessive Alleles </vt:lpstr>
      <vt:lpstr>Slide 32</vt:lpstr>
      <vt:lpstr>Genotype vs. Phenotype </vt:lpstr>
      <vt:lpstr>Scenario </vt:lpstr>
      <vt:lpstr>Scenario </vt:lpstr>
      <vt:lpstr>Scenario </vt:lpstr>
      <vt:lpstr>Partial Dominance</vt:lpstr>
      <vt:lpstr> Overdominance</vt:lpstr>
      <vt:lpstr>Homozygous vs. Heterozygous </vt:lpstr>
      <vt:lpstr>Homozygous vs. Heterozygous </vt:lpstr>
      <vt:lpstr>Example</vt:lpstr>
      <vt:lpstr>Example</vt:lpstr>
      <vt:lpstr>Example</vt:lpstr>
      <vt:lpstr>Example</vt:lpstr>
      <vt:lpstr>Slide 45</vt:lpstr>
      <vt:lpstr>Punnet Squares </vt:lpstr>
      <vt:lpstr>Punnet Square </vt:lpstr>
      <vt:lpstr>Punnet Square Example </vt:lpstr>
      <vt:lpstr>Punnet Square Example </vt:lpstr>
      <vt:lpstr>Offspring Outcomes </vt:lpstr>
      <vt:lpstr>Offspring Outcomes </vt:lpstr>
      <vt:lpstr>Slide 52</vt:lpstr>
      <vt:lpstr>Heritability </vt:lpstr>
      <vt:lpstr>Heritability </vt:lpstr>
      <vt:lpstr>Heritability </vt:lpstr>
      <vt:lpstr>Hybrid Vigor </vt:lpstr>
      <vt:lpstr>Hybrid Vigor </vt:lpstr>
      <vt:lpstr>Genetic Mutations </vt:lpstr>
      <vt:lpstr>Genetic Mutations </vt:lpstr>
      <vt:lpstr>Slide 60</vt:lpstr>
      <vt:lpstr>Medical Genetics Research</vt:lpstr>
      <vt:lpstr>Genetic Research</vt:lpstr>
      <vt:lpstr>Genetic Research  </vt:lpstr>
      <vt:lpstr>Genetic Technology </vt:lpstr>
      <vt:lpstr>Resources</vt:lpstr>
      <vt:lpstr>Acknowledgements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 </cp:lastModifiedBy>
  <cp:revision>120</cp:revision>
  <dcterms:created xsi:type="dcterms:W3CDTF">2011-03-02T14:43:02Z</dcterms:created>
  <dcterms:modified xsi:type="dcterms:W3CDTF">2014-05-02T19:14:52Z</dcterms:modified>
</cp:coreProperties>
</file>